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Lst>
  <p:sldSz cy="6858000" cx="9144000"/>
  <p:notesSz cx="6858000" cy="9144000"/>
  <p:embeddedFontLst>
    <p:embeddedFont>
      <p:font typeface="Corbel"/>
      <p:regular r:id="rId87"/>
      <p:bold r:id="rId88"/>
      <p:italic r:id="rId89"/>
      <p:boldItalic r:id="rId90"/>
    </p:embeddedFont>
    <p:embeddedFont>
      <p:font typeface="Gill Sans"/>
      <p:regular r:id="rId91"/>
      <p:bold r:id="rId92"/>
    </p:embeddedFont>
    <p:embeddedFont>
      <p:font typeface="Source Sans Pro"/>
      <p:regular r:id="rId93"/>
      <p:bold r:id="rId94"/>
      <p:italic r:id="rId95"/>
      <p:boldItalic r:id="rId96"/>
    </p:embeddedFont>
    <p:embeddedFont>
      <p:font typeface="Open Sans"/>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0" Type="http://schemas.openxmlformats.org/officeDocument/2006/relationships/font" Target="fonts/OpenSans-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SourceSansPro-italic.fntdata"/><Relationship Id="rId94" Type="http://schemas.openxmlformats.org/officeDocument/2006/relationships/font" Target="fonts/SourceSansPro-bold.fntdata"/><Relationship Id="rId97" Type="http://schemas.openxmlformats.org/officeDocument/2006/relationships/font" Target="fonts/OpenSans-regular.fntdata"/><Relationship Id="rId96" Type="http://schemas.openxmlformats.org/officeDocument/2006/relationships/font" Target="fonts/SourceSansPro-boldItalic.fntdata"/><Relationship Id="rId11" Type="http://schemas.openxmlformats.org/officeDocument/2006/relationships/slide" Target="slides/slide7.xml"/><Relationship Id="rId99" Type="http://schemas.openxmlformats.org/officeDocument/2006/relationships/font" Target="fonts/OpenSans-italic.fntdata"/><Relationship Id="rId10" Type="http://schemas.openxmlformats.org/officeDocument/2006/relationships/slide" Target="slides/slide6.xml"/><Relationship Id="rId98"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GillSans-regular.fntdata"/><Relationship Id="rId90" Type="http://schemas.openxmlformats.org/officeDocument/2006/relationships/font" Target="fonts/Corbel-boldItalic.fntdata"/><Relationship Id="rId93" Type="http://schemas.openxmlformats.org/officeDocument/2006/relationships/font" Target="fonts/SourceSansPro-regular.fntdata"/><Relationship Id="rId92" Type="http://schemas.openxmlformats.org/officeDocument/2006/relationships/font" Target="fonts/GillSans-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font" Target="fonts/Corbel-bold.fntdata"/><Relationship Id="rId87" Type="http://schemas.openxmlformats.org/officeDocument/2006/relationships/font" Target="fonts/Corbel-regular.fntdata"/><Relationship Id="rId89" Type="http://schemas.openxmlformats.org/officeDocument/2006/relationships/font" Target="fonts/Corbel-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200" u="none" cap="none" strike="noStrike">
                <a:latin typeface="Calibri"/>
                <a:ea typeface="Calibri"/>
                <a:cs typeface="Calibri"/>
                <a:sym typeface="Calibri"/>
              </a:defRPr>
            </a:lvl1pPr>
            <a:lvl2pPr indent="228600" lvl="1" marL="0" marR="0" rtl="0" algn="l">
              <a:spcBef>
                <a:spcPts val="0"/>
              </a:spcBef>
              <a:buChar char="○"/>
              <a:defRPr b="0" i="0" sz="1200" u="none" cap="none" strike="noStrike">
                <a:latin typeface="Calibri"/>
                <a:ea typeface="Calibri"/>
                <a:cs typeface="Calibri"/>
                <a:sym typeface="Calibri"/>
              </a:defRPr>
            </a:lvl2pPr>
            <a:lvl3pPr indent="457200" lvl="2" marL="0" marR="0" rtl="0" algn="l">
              <a:spcBef>
                <a:spcPts val="0"/>
              </a:spcBef>
              <a:buChar char="■"/>
              <a:defRPr b="0" i="0" sz="1200" u="none" cap="none" strike="noStrike">
                <a:latin typeface="Calibri"/>
                <a:ea typeface="Calibri"/>
                <a:cs typeface="Calibri"/>
                <a:sym typeface="Calibri"/>
              </a:defRPr>
            </a:lvl3pPr>
            <a:lvl4pPr indent="685800" lvl="3" marL="0" marR="0" rtl="0" algn="l">
              <a:spcBef>
                <a:spcPts val="0"/>
              </a:spcBef>
              <a:buChar char="●"/>
              <a:defRPr b="0" i="0" sz="1200" u="none" cap="none" strike="noStrike">
                <a:latin typeface="Calibri"/>
                <a:ea typeface="Calibri"/>
                <a:cs typeface="Calibri"/>
                <a:sym typeface="Calibri"/>
              </a:defRPr>
            </a:lvl4pPr>
            <a:lvl5pPr indent="914400" lvl="4" marL="0" marR="0" rtl="0" algn="l">
              <a:spcBef>
                <a:spcPts val="0"/>
              </a:spcBef>
              <a:buChar char="○"/>
              <a:defRPr b="0" i="0" sz="1200" u="none" cap="none" strike="noStrike">
                <a:latin typeface="Calibri"/>
                <a:ea typeface="Calibri"/>
                <a:cs typeface="Calibri"/>
                <a:sym typeface="Calibri"/>
              </a:defRPr>
            </a:lvl5pPr>
            <a:lvl6pPr indent="1143000" lvl="5" marL="0" marR="0" rtl="0" algn="l">
              <a:spcBef>
                <a:spcPts val="0"/>
              </a:spcBef>
              <a:buChar char="■"/>
              <a:defRPr b="0" i="0" sz="1200" u="none" cap="none" strike="noStrike">
                <a:latin typeface="Calibri"/>
                <a:ea typeface="Calibri"/>
                <a:cs typeface="Calibri"/>
                <a:sym typeface="Calibri"/>
              </a:defRPr>
            </a:lvl6pPr>
            <a:lvl7pPr indent="1371600" lvl="6" marL="0" marR="0" rtl="0" algn="l">
              <a:spcBef>
                <a:spcPts val="0"/>
              </a:spcBef>
              <a:buChar char="●"/>
              <a:defRPr b="0" i="0" sz="1200" u="none" cap="none" strike="noStrike">
                <a:latin typeface="Calibri"/>
                <a:ea typeface="Calibri"/>
                <a:cs typeface="Calibri"/>
                <a:sym typeface="Calibri"/>
              </a:defRPr>
            </a:lvl7pPr>
            <a:lvl8pPr indent="1600200" lvl="7" marL="0" marR="0" rtl="0" algn="l">
              <a:spcBef>
                <a:spcPts val="0"/>
              </a:spcBef>
              <a:buChar char="○"/>
              <a:defRPr b="0" i="0" sz="1200" u="none" cap="none" strike="noStrike">
                <a:latin typeface="Calibri"/>
                <a:ea typeface="Calibri"/>
                <a:cs typeface="Calibri"/>
                <a:sym typeface="Calibri"/>
              </a:defRPr>
            </a:lvl8pPr>
            <a:lvl9pPr indent="1828800" lvl="8" marL="0" marR="0" rtl="0" algn="l">
              <a:spcBef>
                <a:spcPts val="0"/>
              </a:spcBef>
              <a:buChar char="■"/>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da.io/miniconda.html" TargetMode="External"/><Relationship Id="rId3" Type="http://schemas.openxmlformats.org/officeDocument/2006/relationships/hyperlink" Target="https://conda.io/miniconda.html" TargetMode="External"/><Relationship Id="rId4" Type="http://schemas.openxmlformats.org/officeDocument/2006/relationships/hyperlink" Target="https://notebooks.azure.com/" TargetMode="External"/><Relationship Id="rId5" Type="http://schemas.openxmlformats.org/officeDocument/2006/relationships/hyperlink" Target="https://notebooks.azure.com/" TargetMode="External"/><Relationship Id="rId6" Type="http://schemas.openxmlformats.org/officeDocument/2006/relationships/hyperlink" Target="https://nteract.io/desktop"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gineeringblog.yelp.com/2017/08/yelp-open-dataset-and-dataset-challenge-round-10.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91" name="Shape 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49" name="Shape 14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JUPYTER NOTEBOOK</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Is the evolution of the IPython Notebook into a language agnostic computing environment supporting 60+ programming languages including Python, R, Julia, and many others.</a:t>
            </a:r>
          </a:p>
          <a:p>
            <a:pPr indent="-228599" lvl="0" marL="228599" marR="0" rtl="0" algn="l">
              <a:spcBef>
                <a:spcPts val="0"/>
              </a:spcBef>
              <a:buSzPct val="100000"/>
              <a:buFont typeface="Arial"/>
              <a:buNone/>
            </a:pPr>
            <a:r>
              <a:t/>
            </a:r>
            <a:endParaRPr b="0" i="0" sz="1700" u="none" cap="none" strike="noStrike">
              <a:latin typeface="Arial"/>
              <a:ea typeface="Arial"/>
              <a:cs typeface="Arial"/>
              <a:sym typeface="Arial"/>
            </a:endParaRP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A digital “document” that gives you a way to record your thoughts, CODE, and visualizations in a single place</a:t>
            </a:r>
          </a:p>
          <a:p>
            <a:pPr indent="-228599" lvl="0" marL="228599" marR="0" rtl="0" algn="l">
              <a:spcBef>
                <a:spcPts val="0"/>
              </a:spcBef>
              <a:buSzPct val="100000"/>
              <a:buFont typeface="Arial"/>
              <a:buNone/>
            </a:pPr>
            <a:r>
              <a:t/>
            </a:r>
            <a:endParaRPr b="0" i="0" sz="1700" u="none" cap="none" strike="noStrike">
              <a:latin typeface="Arial"/>
              <a:ea typeface="Arial"/>
              <a:cs typeface="Arial"/>
              <a:sym typeface="Arial"/>
            </a:endParaRP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A tool to explore, understand, communicate, and tell stories about your data in a systematic and reproducible way</a:t>
            </a:r>
          </a:p>
          <a:p>
            <a:pPr indent="-228599" lvl="0" marL="228599" marR="0" rtl="0" algn="l">
              <a:spcBef>
                <a:spcPts val="0"/>
              </a:spcBef>
              <a:buSzPct val="100000"/>
              <a:buFont typeface="Arial"/>
              <a:buNone/>
            </a:pPr>
            <a:r>
              <a:t/>
            </a:r>
            <a:endParaRPr b="0" i="0" sz="1700" u="none" cap="none" strike="noStrike">
              <a:latin typeface="Arial"/>
              <a:ea typeface="Arial"/>
              <a:cs typeface="Arial"/>
              <a:sym typeface="Arial"/>
            </a:endParaRP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Provides access to many, many Python libraries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55" name="Shape 155"/>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The heart of Jupyter is interactive computing, a dialogue between the human and the computer; like using the computer as a data microscope to inspect the edges and the idiosyncrasies of your data set. </a:t>
            </a:r>
          </a:p>
          <a:p>
            <a:pPr indent="0" lvl="0" marL="0" marR="0" rtl="0" algn="l">
              <a:spcBef>
                <a:spcPts val="0"/>
              </a:spcBef>
              <a:buSzPct val="25000"/>
              <a:buNone/>
            </a:pPr>
            <a:br>
              <a:rPr b="0" i="0" lang="en-US" sz="1700" u="none" cap="none" strike="noStrike">
                <a:latin typeface="Arial"/>
                <a:ea typeface="Arial"/>
                <a:cs typeface="Arial"/>
                <a:sym typeface="Arial"/>
              </a:rPr>
            </a:br>
            <a:r>
              <a:rPr b="0" i="0" lang="en-US" sz="1700" u="none" cap="none" strike="noStrike">
                <a:latin typeface="Arial"/>
                <a:ea typeface="Arial"/>
                <a:cs typeface="Arial"/>
                <a:sym typeface="Arial"/>
              </a:rPr>
              <a:t>A way to assemble the building blocks of scientific computing and data science</a:t>
            </a:r>
          </a:p>
          <a:p>
            <a:pPr indent="0" lvl="0" marL="0" marR="0" rtl="0" algn="l">
              <a:spcBef>
                <a:spcPts val="0"/>
              </a:spcBef>
              <a:buSzPct val="25000"/>
              <a:buNone/>
            </a:pPr>
            <a:r>
              <a:rPr b="0" i="0" lang="en-US" sz="1700" u="none" cap="none" strike="noStrike">
                <a:latin typeface="Arial"/>
                <a:ea typeface="Arial"/>
                <a:cs typeface="Arial"/>
                <a:sym typeface="Arial"/>
              </a:rP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61" name="Shape 16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457200" lvl="1" marL="0" marR="0" rtl="0" algn="l">
              <a:spcBef>
                <a:spcPts val="0"/>
              </a:spcBef>
              <a:buSzPct val="25000"/>
              <a:buNone/>
            </a:pPr>
            <a:r>
              <a:rPr b="0" i="0" lang="en-US" sz="1700" u="none" cap="none" strike="noStrike">
                <a:latin typeface="Arial"/>
                <a:ea typeface="Arial"/>
                <a:cs typeface="Arial"/>
                <a:sym typeface="Arial"/>
              </a:rPr>
              <a:t>The best way to learn how to create great Jupyter Notebooks is by Example. </a:t>
            </a:r>
          </a:p>
          <a:p>
            <a:pPr indent="457200" lvl="1" marL="0" marR="0" rtl="0" algn="l">
              <a:spcBef>
                <a:spcPts val="0"/>
              </a:spcBef>
              <a:buSzPct val="25000"/>
              <a:buNone/>
            </a:pPr>
            <a:r>
              <a:t/>
            </a:r>
            <a:endParaRPr b="0" i="0" sz="1700" u="none" cap="none" strike="noStrike">
              <a:latin typeface="Arial"/>
              <a:ea typeface="Arial"/>
              <a:cs typeface="Arial"/>
              <a:sym typeface="Arial"/>
            </a:endParaRPr>
          </a:p>
          <a:p>
            <a:pPr indent="457200" lvl="1" marL="0" marR="0" rtl="0" algn="l">
              <a:spcBef>
                <a:spcPts val="0"/>
              </a:spcBef>
              <a:buSzPct val="25000"/>
              <a:buNone/>
            </a:pPr>
            <a:r>
              <a:rPr b="0" i="0" lang="en-US" sz="1700" u="none" cap="none" strike="noStrike">
                <a:latin typeface="Arial"/>
                <a:ea typeface="Arial"/>
                <a:cs typeface="Arial"/>
                <a:sym typeface="Arial"/>
              </a:rPr>
              <a:t>If you Google “The Gallery of Interesting Jupyter Notebooks” you’ll see how Jupyter is used across academic disciplines and industries. You can download many of these notebooks and try them out yourself locally. </a:t>
            </a:r>
          </a:p>
          <a:p>
            <a:pPr indent="457200" lvl="1" marL="0" marR="0" rtl="0" algn="l">
              <a:spcBef>
                <a:spcPts val="0"/>
              </a:spcBef>
              <a:buSzPct val="25000"/>
              <a:buNone/>
            </a:pPr>
            <a:r>
              <a:rPr b="0" i="0" lang="en-US" sz="1700" u="none" cap="none" strike="noStrike">
                <a:latin typeface="Arial"/>
                <a:ea typeface="Arial"/>
                <a:cs typeface="Arial"/>
                <a:sym typeface="Arial"/>
              </a:rPr>
              <a:t> </a:t>
            </a:r>
          </a:p>
          <a:p>
            <a:pPr indent="0" lvl="0" marL="0" marR="0" rtl="0" algn="l">
              <a:spcBef>
                <a:spcPts val="0"/>
              </a:spcBef>
              <a:buSzPct val="25000"/>
              <a:buNone/>
            </a:pPr>
            <a:br>
              <a:rPr b="0" i="0" lang="en-US" sz="1700" u="none" cap="none" strike="noStrike">
                <a:latin typeface="Arial"/>
                <a:ea typeface="Arial"/>
                <a:cs typeface="Arial"/>
                <a:sym typeface="Arial"/>
              </a:rPr>
            </a:b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68" name="Shape 16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Many of these notebooks live on GitHub where they rendered natively. There are now over 500K notebooks searchable within GitHub.</a:t>
            </a:r>
            <a:br>
              <a:rPr b="0" i="0" lang="en-US" sz="1700" u="none" cap="none" strike="noStrike">
                <a:latin typeface="Arial"/>
                <a:ea typeface="Arial"/>
                <a:cs typeface="Arial"/>
                <a:sym typeface="Arial"/>
              </a:rPr>
            </a:br>
          </a:p>
          <a:p>
            <a:pPr indent="0" lvl="0" marL="0" marR="0" rtl="0" algn="l">
              <a:spcBef>
                <a:spcPts val="0"/>
              </a:spcBef>
              <a:buSzPct val="25000"/>
              <a:buNone/>
            </a:pPr>
            <a:r>
              <a:rPr b="0" i="0" lang="en-US" sz="1700" u="none" cap="none" strike="noStrike">
                <a:latin typeface="Arial"/>
                <a:ea typeface="Arial"/>
                <a:cs typeface="Arial"/>
                <a:sym typeface="Arial"/>
              </a:rPr>
              <a:t>To find them use GitHub’s “Explore GitHub” tool. There you can search for trending notebooks by day, week, and month - a great way to track interesting content created in Jupyter Notebooks and to learn from active Jupyter users.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78" name="Shape 17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In many spaces, where there’s data, there’s Jupyter running at some level. [READ SLIDE]</a:t>
            </a:r>
          </a:p>
          <a:p>
            <a:pPr indent="0" lvl="0" marL="0" marR="0" rtl="0" algn="l">
              <a:spcBef>
                <a:spcPts val="0"/>
              </a:spcBef>
              <a:spcAft>
                <a:spcPts val="0"/>
              </a:spcAft>
              <a:buSzPct val="25000"/>
              <a:buNone/>
            </a:pPr>
            <a:r>
              <a:t/>
            </a:r>
            <a:endParaRPr b="0" i="0" sz="1700" u="none" cap="none" strike="noStrike">
              <a:latin typeface="Arial"/>
              <a:ea typeface="Arial"/>
              <a:cs typeface="Arial"/>
              <a:sym typeface="Arial"/>
            </a:endParaRPr>
          </a:p>
          <a:p>
            <a:pPr indent="-228600" lvl="0" marL="228600" marR="0" rtl="0" algn="l">
              <a:spcBef>
                <a:spcPts val="800"/>
              </a:spcBef>
              <a:spcAft>
                <a:spcPts val="0"/>
              </a:spcAft>
              <a:buSzPct val="100000"/>
              <a:buFont typeface="Arial"/>
              <a:buChar char="•"/>
            </a:pPr>
            <a:r>
              <a:rPr b="0" i="0" lang="en-US" sz="1700" u="none" cap="none" strike="noStrike">
                <a:latin typeface="Arial"/>
                <a:ea typeface="Arial"/>
                <a:cs typeface="Arial"/>
                <a:sym typeface="Arial"/>
              </a:rPr>
              <a:t>Open source - which means anyone can download it and use it for free.</a:t>
            </a:r>
          </a:p>
          <a:p>
            <a:pPr indent="-228600" lvl="0" marL="228600" marR="0" rtl="0" algn="l">
              <a:spcBef>
                <a:spcPts val="800"/>
              </a:spcBef>
              <a:spcAft>
                <a:spcPts val="0"/>
              </a:spcAft>
              <a:buSzPct val="100000"/>
              <a:buFont typeface="Arial"/>
              <a:buChar char="•"/>
            </a:pPr>
            <a:r>
              <a:rPr b="0" i="0" lang="en-US" sz="1700" u="none" cap="none" strike="noStrike">
                <a:latin typeface="Arial"/>
                <a:ea typeface="Arial"/>
                <a:cs typeface="Arial"/>
                <a:sym typeface="Arial"/>
              </a:rPr>
              <a:t>Digital Journalism, Scientific research, Commercial products, Classrooms, Coding Bootcamps, Online Learning, Conferences, Data Engineering Pipelines, High Performance Computing (HPC) . . . </a:t>
            </a:r>
          </a:p>
          <a:p>
            <a:pPr indent="-228600" lvl="0" marL="228600" marR="0" rtl="0" algn="l">
              <a:spcBef>
                <a:spcPts val="800"/>
              </a:spcBef>
              <a:spcAft>
                <a:spcPts val="0"/>
              </a:spcAft>
              <a:buSzPct val="100000"/>
              <a:buFont typeface="Arial"/>
              <a:buChar char="•"/>
            </a:pPr>
            <a:r>
              <a:rPr b="0" i="0" lang="en-US" sz="1700" u="none" cap="none" strike="noStrike">
                <a:latin typeface="Arial"/>
                <a:ea typeface="Arial"/>
                <a:cs typeface="Arial"/>
                <a:sym typeface="Arial"/>
              </a:rPr>
              <a:t>Physics, Astronomy, Biology, Economics &amp; Finance, Social Sciences, Geo Sciences, Digital Humanities . . .</a:t>
            </a:r>
          </a:p>
          <a:p>
            <a:pPr indent="-228600" lvl="0" marL="228600" marR="0" rtl="0" algn="l">
              <a:spcBef>
                <a:spcPts val="800"/>
              </a:spcBef>
              <a:buSzPct val="100000"/>
              <a:buFont typeface="Arial"/>
              <a:buChar char="•"/>
            </a:pPr>
            <a:r>
              <a:rPr b="0" i="0" lang="en-US" sz="1700" u="none" cap="none" strike="noStrike">
                <a:latin typeface="Arial"/>
                <a:ea typeface="Arial"/>
                <a:cs typeface="Arial"/>
                <a:sym typeface="Arial"/>
              </a:rPr>
              <a:t>Commercial big data platforms: Microsoft, IBM, Google, Bloomberg, more . . .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84" name="Shape 18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Project Jupyter is an </a:t>
            </a:r>
            <a:r>
              <a:rPr b="0" i="1" lang="en-US" sz="1700" u="none" cap="none" strike="noStrike">
                <a:latin typeface="Arial"/>
                <a:ea typeface="Arial"/>
                <a:cs typeface="Arial"/>
                <a:sym typeface="Arial"/>
              </a:rPr>
              <a:t>ecosystem</a:t>
            </a:r>
            <a:r>
              <a:rPr b="0" i="0" lang="en-US" sz="1700" u="none" cap="none" strike="noStrike">
                <a:latin typeface="Arial"/>
                <a:ea typeface="Arial"/>
                <a:cs typeface="Arial"/>
                <a:sym typeface="Arial"/>
              </a:rPr>
              <a:t> of tools built by a global team of scientists, researchers, and developers over 15 years in the making but the team is actually fairly small- about 18-25 core contributors at any time. </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The project has had a long history in the scientific computing community and has benefited from contributions from over 500 volunteer scientists and developers [NEXT SLIDE] in academia, industry and beyond. These are the people who have made this project possible.</a:t>
            </a:r>
          </a:p>
          <a:p>
            <a:pPr indent="0" lvl="0" marL="0" marR="0" rtl="0" algn="l">
              <a:spcBef>
                <a:spcPts val="0"/>
              </a:spcBef>
              <a:buSzPct val="25000"/>
              <a:buNone/>
            </a:pPr>
            <a:br>
              <a:rPr b="0" i="0" lang="en-US" sz="1700" u="none" cap="none" strike="noStrike">
                <a:latin typeface="Arial"/>
                <a:ea typeface="Arial"/>
                <a:cs typeface="Arial"/>
                <a:sym typeface="Arial"/>
              </a:rPr>
            </a:b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90" name="Shape 19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Project Jupyter is an </a:t>
            </a:r>
            <a:r>
              <a:rPr b="0" i="1" lang="en-US" sz="1700" u="none" cap="none" strike="noStrike">
                <a:latin typeface="Arial"/>
                <a:ea typeface="Arial"/>
                <a:cs typeface="Arial"/>
                <a:sym typeface="Arial"/>
              </a:rPr>
              <a:t>ecosystem</a:t>
            </a:r>
            <a:r>
              <a:rPr b="0" i="0" lang="en-US" sz="1700" u="none" cap="none" strike="noStrike">
                <a:latin typeface="Arial"/>
                <a:ea typeface="Arial"/>
                <a:cs typeface="Arial"/>
                <a:sym typeface="Arial"/>
              </a:rPr>
              <a:t> of tools built by a global team of scientists, researchers, and developers over 15 years in the making. The project has had a long history in the scientific computing community and has benefited from contributions from over 500 volunteer scientists and developers in academia, industry and beyond. These are the people who have made this project possible.</a:t>
            </a:r>
          </a:p>
          <a:p>
            <a:pPr indent="0" lvl="0" marL="0" marR="0" rtl="0" algn="l">
              <a:spcBef>
                <a:spcPts val="0"/>
              </a:spcBef>
              <a:buSzPct val="25000"/>
              <a:buNone/>
            </a:pPr>
            <a:br>
              <a:rPr b="0" i="0" lang="en-US" sz="1700" u="none" cap="none" strike="noStrike">
                <a:latin typeface="Arial"/>
                <a:ea typeface="Arial"/>
                <a:cs typeface="Arial"/>
                <a:sym typeface="Arial"/>
              </a:rPr>
            </a:b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97" name="Shape 197"/>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So Let’s take a look at the Jupyter ecosystem.</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Part of the ecosystem deals with working with the Notebooks. </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Joshua Barrat created this nice diagram of IPython inputs and outputs that I’ve modified slightly by adding the Jupyter logo.  I think its a useful diagram for individuals and data science teams designing and building out their own workflows. </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The main intent of showing you this diagram is to convey that Jupyter has really changed the way people interact with data. You can load many types of data into the Jupyter notebook, be it text data, videos, sound recordings, etc.; and use the notebook to immerse yourself in the world of analysis and then, when you’re ready; communicate that analysis to your colleagues and/or  out to the world.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04" name="Shape 2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09" name="Shape 20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Hopefully by this time you’ve successfully installed the Anaconda distribution. Let’s see a show of hands of who’s got it and who does not. </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Please go sit with each other - we’ll take 3 minutes for you to organize yourselves.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7" name="Shape 97"/>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Calibri"/>
                <a:ea typeface="Calibri"/>
                <a:cs typeface="Calibri"/>
                <a:sym typeface="Calibri"/>
              </a:rPr>
              <a:t>My name, i am a s/w engineer working at yelp</a:t>
            </a:r>
          </a:p>
          <a:p>
            <a:pPr indent="0" lvl="0" marL="0" marR="0" rtl="0" algn="l">
              <a:spcBef>
                <a:spcPts val="0"/>
              </a:spcBef>
              <a:buSzPct val="25000"/>
              <a:buNone/>
            </a:pPr>
            <a:r>
              <a:t/>
            </a:r>
            <a:endParaRPr b="0" i="0" sz="1700" u="none" cap="none" strike="noStrike">
              <a:latin typeface="Calibri"/>
              <a:ea typeface="Calibri"/>
              <a:cs typeface="Calibri"/>
              <a:sym typeface="Calibri"/>
            </a:endParaRPr>
          </a:p>
          <a:p>
            <a:pPr indent="0" lvl="0" marL="0" marR="0" rtl="0" algn="l">
              <a:spcBef>
                <a:spcPts val="0"/>
              </a:spcBef>
              <a:buSzPct val="25000"/>
              <a:buNone/>
            </a:pPr>
            <a:r>
              <a:rPr b="0" i="0" lang="en-US" sz="1700" u="none" cap="none" strike="noStrike">
                <a:latin typeface="Calibri"/>
                <a:ea typeface="Calibri"/>
                <a:cs typeface="Calibri"/>
                <a:sym typeface="Calibri"/>
              </a:rPr>
              <a:t>Topic today is …</a:t>
            </a:r>
          </a:p>
          <a:p>
            <a:pPr indent="0" lvl="0" marL="0" marR="0" rtl="0" algn="l">
              <a:spcBef>
                <a:spcPts val="0"/>
              </a:spcBef>
              <a:buSzPct val="25000"/>
              <a:buNone/>
            </a:pPr>
            <a:r>
              <a:rPr b="0" i="0" lang="en-US" sz="1700" u="none" cap="none" strike="noStrike">
                <a:latin typeface="Calibri"/>
                <a:ea typeface="Calibri"/>
                <a:cs typeface="Calibri"/>
                <a:sym typeface="Calibri"/>
              </a:rPr>
              <a:t>Walk thru an example and getting ...</a:t>
            </a:r>
          </a:p>
          <a:p>
            <a:pPr indent="0" lvl="0" marL="0" marR="0" rtl="0" algn="l">
              <a:spcBef>
                <a:spcPts val="0"/>
              </a:spcBef>
              <a:buSzPct val="25000"/>
              <a:buNone/>
            </a:pPr>
            <a:r>
              <a:t/>
            </a:r>
            <a:endParaRPr b="0" i="0" sz="1700" u="none" cap="none" strike="noStrike">
              <a:latin typeface="Calibri"/>
              <a:ea typeface="Calibri"/>
              <a:cs typeface="Calibri"/>
              <a:sym typeface="Calibri"/>
            </a:endParaRPr>
          </a:p>
          <a:p>
            <a:pPr indent="0" lvl="0" marL="0" marR="0" rtl="0" algn="l">
              <a:spcBef>
                <a:spcPts val="0"/>
              </a:spcBef>
              <a:buSzPct val="25000"/>
              <a:buNone/>
            </a:pPr>
            <a:r>
              <a:rPr b="0" i="0" lang="en-US" sz="1700" u="none" cap="none" strike="noStrike">
                <a:latin typeface="Calibri"/>
                <a:ea typeface="Calibri"/>
                <a:cs typeface="Calibri"/>
                <a:sym typeface="Calibri"/>
              </a:rPr>
              <a:t>Basic python knowledge &amp;&amp; laptop</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14" name="Shape 21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Once you’ve installed Jupyter, open up your terminal, navigate to a directory you want to work out of, and type in “jupyter notebook”</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21" name="Shape 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26" name="Shape 226"/>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This should bring up a window into your home directory where you can navigate to an existing notebook or where you’d like to store a new notebook. </a:t>
            </a:r>
          </a:p>
          <a:p>
            <a:pPr indent="0" lvl="0" marL="0" marR="0" rtl="0" algn="l">
              <a:spcBef>
                <a:spcPts val="0"/>
              </a:spcBef>
              <a:buSzPct val="25000"/>
              <a:buNone/>
            </a:pPr>
            <a:br>
              <a:rPr b="0" i="0" lang="en-US" sz="1700" u="none" cap="none" strike="noStrike">
                <a:latin typeface="Arial"/>
                <a:ea typeface="Arial"/>
                <a:cs typeface="Arial"/>
                <a:sym typeface="Arial"/>
              </a:rPr>
            </a:br>
          </a:p>
          <a:p>
            <a:pPr indent="0" lvl="0" marL="0" marR="0" rtl="0" algn="l">
              <a:spcBef>
                <a:spcPts val="0"/>
              </a:spcBef>
              <a:buSzPct val="25000"/>
              <a:buNone/>
            </a:pPr>
            <a:r>
              <a:rPr b="0" i="0" lang="en-US" sz="1700" u="none" cap="none" strike="noStrike">
                <a:latin typeface="Arial"/>
                <a:ea typeface="Arial"/>
                <a:cs typeface="Arial"/>
                <a:sym typeface="Arial"/>
              </a:rPr>
              <a:t>Let’s create a new notebook.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31" name="Shape 23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Go ahead and click on “New” in the upper right hand side of the window. </a:t>
            </a:r>
          </a:p>
          <a:p>
            <a:pPr indent="0" lvl="0" marL="0" marR="0" rtl="0" algn="l">
              <a:spcBef>
                <a:spcPts val="0"/>
              </a:spcBef>
              <a:buSzPct val="25000"/>
              <a:buNone/>
            </a:pPr>
            <a:br>
              <a:rPr b="0" i="0" lang="en-US" sz="1700" u="none" cap="none" strike="noStrike">
                <a:latin typeface="Arial"/>
                <a:ea typeface="Arial"/>
                <a:cs typeface="Arial"/>
                <a:sym typeface="Arial"/>
              </a:rPr>
            </a:br>
          </a:p>
          <a:p>
            <a:pPr indent="0" lvl="0" marL="0" marR="0" rtl="0" algn="l">
              <a:spcBef>
                <a:spcPts val="0"/>
              </a:spcBef>
              <a:buSzPct val="25000"/>
              <a:buNone/>
            </a:pPr>
            <a:r>
              <a:rPr b="0" i="0" lang="en-US" sz="1700" u="none" cap="none" strike="noStrike">
                <a:latin typeface="Arial"/>
                <a:ea typeface="Arial"/>
                <a:cs typeface="Arial"/>
                <a:sym typeface="Arial"/>
              </a:rPr>
              <a:t>From the drop-down menu, you’ll be able to select the kernel you want to use- Python 2 or Python 3. For the time being, let’s think of “kernel” as the programming language you want to use. [NEXT SLIDE]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38" name="Shape 23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Yay Kernels!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4" name="Shape 24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Once you’ve selected your kernel, a notebook ‘document’ will come up. </a:t>
            </a:r>
          </a:p>
          <a:p>
            <a:pPr indent="0" lvl="0" marL="0" marR="0" rtl="0" algn="l">
              <a:spcBef>
                <a:spcPts val="0"/>
              </a:spcBef>
              <a:buSzPct val="25000"/>
              <a:buNone/>
            </a:pPr>
            <a:br>
              <a:rPr b="0" i="0" lang="en-US" sz="1700" u="none" cap="none" strike="noStrike">
                <a:latin typeface="Arial"/>
                <a:ea typeface="Arial"/>
                <a:cs typeface="Arial"/>
                <a:sym typeface="Arial"/>
              </a:rPr>
            </a:br>
          </a:p>
          <a:p>
            <a:pPr indent="0" lvl="0" marL="0" marR="0" rtl="0" algn="l">
              <a:spcBef>
                <a:spcPts val="0"/>
              </a:spcBef>
              <a:buSzPct val="25000"/>
              <a:buNone/>
            </a:pPr>
            <a:r>
              <a:rPr b="0" i="0" lang="en-US" sz="1700" u="none" cap="none" strike="noStrike">
                <a:latin typeface="Arial"/>
                <a:ea typeface="Arial"/>
                <a:cs typeface="Arial"/>
                <a:sym typeface="Arial"/>
              </a:rPr>
              <a:t>Today we’ll start to build a warm-up notebook in preparation for the Yelp case study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9" name="Shape 24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Each of the icons in the toolbar will help you do something in your notebook. </a:t>
            </a:r>
          </a:p>
          <a:p>
            <a:pPr indent="0" lvl="0" marL="0" marR="0" rtl="0" algn="l">
              <a:spcBef>
                <a:spcPts val="0"/>
              </a:spcBef>
              <a:buSzPct val="25000"/>
              <a:buNone/>
            </a:pPr>
            <a:br>
              <a:rPr b="0" i="0" lang="en-US" sz="1700" u="none" cap="none" strike="noStrike">
                <a:latin typeface="Arial"/>
                <a:ea typeface="Arial"/>
                <a:cs typeface="Arial"/>
                <a:sym typeface="Arial"/>
              </a:rPr>
            </a:br>
          </a:p>
          <a:p>
            <a:pPr indent="0" lvl="0" marL="0" marR="0" rtl="0" algn="l">
              <a:spcBef>
                <a:spcPts val="0"/>
              </a:spcBef>
              <a:buSzPct val="25000"/>
              <a:buNone/>
            </a:pPr>
            <a:r>
              <a:rPr b="0" i="0" lang="en-US" sz="1700" u="none" cap="none" strike="noStrike">
                <a:latin typeface="Arial"/>
                <a:ea typeface="Arial"/>
                <a:cs typeface="Arial"/>
                <a:sym typeface="Arial"/>
              </a:rPr>
              <a:t>Let’s click Help in the Menu Bar for a quick tour of the notebook. Go ahead and put up a green sticky once you’re done with the tour.</a:t>
            </a:r>
          </a:p>
          <a:p>
            <a:pPr indent="0" lvl="0" marL="0" marR="0" rtl="0" algn="l">
              <a:spcBef>
                <a:spcPts val="0"/>
              </a:spcBef>
              <a:buSzPct val="25000"/>
              <a:buNone/>
            </a:pPr>
            <a:br>
              <a:rPr b="0" i="0" lang="en-US" sz="1700" u="none" cap="none" strike="noStrike">
                <a:latin typeface="Arial"/>
                <a:ea typeface="Arial"/>
                <a:cs typeface="Arial"/>
                <a:sym typeface="Arial"/>
              </a:rPr>
            </a:br>
          </a:p>
          <a:p>
            <a:pPr indent="0" lvl="0" marL="0" marR="0" rtl="0" algn="l">
              <a:spcBef>
                <a:spcPts val="0"/>
              </a:spcBef>
              <a:buSzPct val="25000"/>
              <a:buNone/>
            </a:pPr>
            <a:r>
              <a:rPr b="0" i="0" lang="en-US" sz="1700" u="none" cap="none" strike="noStrike">
                <a:latin typeface="Arial"/>
                <a:ea typeface="Arial"/>
                <a:cs typeface="Arial"/>
                <a:sym typeface="Arial"/>
              </a:rPr>
              <a:t>Starting from the left and moving right:</a:t>
            </a:r>
          </a:p>
          <a:p>
            <a:pPr indent="0" lvl="0" marL="0" marR="0" rtl="0" algn="l">
              <a:spcBef>
                <a:spcPts val="0"/>
              </a:spcBef>
              <a:buSzPct val="25000"/>
              <a:buNone/>
            </a:pPr>
            <a:r>
              <a:rPr b="0" i="0" lang="en-US" sz="1700" u="none" cap="none" strike="noStrike">
                <a:latin typeface="Arial"/>
                <a:ea typeface="Arial"/>
                <a:cs typeface="Arial"/>
                <a:sym typeface="Arial"/>
              </a:rPr>
              <a:t>Disk</a:t>
            </a:r>
          </a:p>
          <a:p>
            <a:pPr indent="0" lvl="0" marL="0" marR="0" rtl="0" algn="l">
              <a:spcBef>
                <a:spcPts val="0"/>
              </a:spcBef>
              <a:buSzPct val="25000"/>
              <a:buNone/>
            </a:pPr>
            <a:r>
              <a:rPr b="0" i="0" lang="en-US" sz="1700" u="none" cap="none" strike="noStrike">
                <a:latin typeface="Arial"/>
                <a:ea typeface="Arial"/>
                <a:cs typeface="Arial"/>
                <a:sym typeface="Arial"/>
              </a:rPr>
              <a:t>Plus</a:t>
            </a:r>
          </a:p>
          <a:p>
            <a:pPr indent="0" lvl="0" marL="0" marR="0" rtl="0" algn="l">
              <a:spcBef>
                <a:spcPts val="0"/>
              </a:spcBef>
              <a:buSzPct val="25000"/>
              <a:buNone/>
            </a:pPr>
            <a:r>
              <a:rPr b="0" i="0" lang="en-US" sz="1700" u="none" cap="none" strike="noStrike">
                <a:latin typeface="Arial"/>
                <a:ea typeface="Arial"/>
                <a:cs typeface="Arial"/>
                <a:sym typeface="Arial"/>
              </a:rPr>
              <a:t>Scissors</a:t>
            </a:r>
          </a:p>
          <a:p>
            <a:pPr indent="0" lvl="0" marL="0" marR="0" rtl="0" algn="l">
              <a:spcBef>
                <a:spcPts val="0"/>
              </a:spcBef>
              <a:buSzPct val="25000"/>
              <a:buNone/>
            </a:pPr>
            <a:r>
              <a:rPr b="0" i="0" lang="en-US" sz="1700" u="none" cap="none" strike="noStrike">
                <a:latin typeface="Arial"/>
                <a:ea typeface="Arial"/>
                <a:cs typeface="Arial"/>
                <a:sym typeface="Arial"/>
              </a:rPr>
              <a:t>Copy </a:t>
            </a:r>
          </a:p>
          <a:p>
            <a:pPr indent="0" lvl="0" marL="0" marR="0" rtl="0" algn="l">
              <a:spcBef>
                <a:spcPts val="0"/>
              </a:spcBef>
              <a:buSzPct val="25000"/>
              <a:buNone/>
            </a:pPr>
            <a:r>
              <a:rPr b="0" i="0" lang="en-US" sz="1700" u="none" cap="none" strike="noStrike">
                <a:latin typeface="Arial"/>
                <a:ea typeface="Arial"/>
                <a:cs typeface="Arial"/>
                <a:sym typeface="Arial"/>
              </a:rPr>
              <a:t>Paste</a:t>
            </a:r>
          </a:p>
          <a:p>
            <a:pPr indent="0" lvl="0" marL="0" marR="0" rtl="0" algn="l">
              <a:spcBef>
                <a:spcPts val="0"/>
              </a:spcBef>
              <a:buSzPct val="25000"/>
              <a:buNone/>
            </a:pPr>
            <a:r>
              <a:rPr b="0" i="0" lang="en-US" sz="1700" u="none" cap="none" strike="noStrike">
                <a:latin typeface="Arial"/>
                <a:ea typeface="Arial"/>
                <a:cs typeface="Arial"/>
                <a:sym typeface="Arial"/>
              </a:rPr>
              <a:t>Move up</a:t>
            </a:r>
          </a:p>
          <a:p>
            <a:pPr indent="0" lvl="0" marL="0" marR="0" rtl="0" algn="l">
              <a:spcBef>
                <a:spcPts val="0"/>
              </a:spcBef>
              <a:buSzPct val="25000"/>
              <a:buNone/>
            </a:pPr>
            <a:r>
              <a:rPr b="0" i="0" lang="en-US" sz="1700" u="none" cap="none" strike="noStrike">
                <a:latin typeface="Arial"/>
                <a:ea typeface="Arial"/>
                <a:cs typeface="Arial"/>
                <a:sym typeface="Arial"/>
              </a:rPr>
              <a:t>Move down</a:t>
            </a:r>
          </a:p>
          <a:p>
            <a:pPr indent="0" lvl="0" marL="0" marR="0" rtl="0" algn="l">
              <a:spcBef>
                <a:spcPts val="0"/>
              </a:spcBef>
              <a:buSzPct val="25000"/>
              <a:buNone/>
            </a:pPr>
            <a:r>
              <a:rPr b="0" i="0" lang="en-US" sz="1700" u="none" cap="none" strike="noStrike">
                <a:latin typeface="Arial"/>
                <a:ea typeface="Arial"/>
                <a:cs typeface="Arial"/>
                <a:sym typeface="Arial"/>
              </a:rPr>
              <a:t>Run the kernel</a:t>
            </a:r>
          </a:p>
          <a:p>
            <a:pPr indent="0" lvl="0" marL="0" marR="0" rtl="0" algn="l">
              <a:spcBef>
                <a:spcPts val="0"/>
              </a:spcBef>
              <a:buSzPct val="25000"/>
              <a:buNone/>
            </a:pPr>
            <a:r>
              <a:rPr b="0" i="0" lang="en-US" sz="1700" u="none" cap="none" strike="noStrike">
                <a:latin typeface="Arial"/>
                <a:ea typeface="Arial"/>
                <a:cs typeface="Arial"/>
                <a:sym typeface="Arial"/>
              </a:rPr>
              <a:t>Stop the kernel</a:t>
            </a:r>
          </a:p>
          <a:p>
            <a:pPr indent="0" lvl="0" marL="0" marR="0" rtl="0" algn="l">
              <a:spcBef>
                <a:spcPts val="0"/>
              </a:spcBef>
              <a:buSzPct val="25000"/>
              <a:buNone/>
            </a:pPr>
            <a:r>
              <a:rPr b="0" i="0" lang="en-US" sz="1700" u="none" cap="none" strike="noStrike">
                <a:latin typeface="Arial"/>
                <a:ea typeface="Arial"/>
                <a:cs typeface="Arial"/>
                <a:sym typeface="Arial"/>
              </a:rPr>
              <a:t>Re-start the kernel</a:t>
            </a:r>
          </a:p>
          <a:p>
            <a:pPr indent="0" lvl="0" marL="0" marR="0" rtl="0" algn="l">
              <a:spcBef>
                <a:spcPts val="0"/>
              </a:spcBef>
              <a:buSzPct val="25000"/>
              <a:buNone/>
            </a:pPr>
            <a:r>
              <a:rPr b="0" i="0" lang="en-US" sz="1700" u="none" cap="none" strike="noStrike">
                <a:latin typeface="Arial"/>
                <a:ea typeface="Arial"/>
                <a:cs typeface="Arial"/>
                <a:sym typeface="Arial"/>
              </a:rPr>
              <a:t>Choose a cell type</a:t>
            </a:r>
          </a:p>
          <a:p>
            <a:pPr indent="0" lvl="0" marL="0" marR="0" rtl="0" algn="l">
              <a:spcBef>
                <a:spcPts val="0"/>
              </a:spcBef>
              <a:buSzPct val="25000"/>
              <a:buNone/>
            </a:pPr>
            <a:r>
              <a:rPr b="0" i="0" lang="en-US" sz="1700" u="none" cap="none" strike="noStrike">
                <a:latin typeface="Arial"/>
                <a:ea typeface="Arial"/>
                <a:cs typeface="Arial"/>
                <a:sym typeface="Arial"/>
              </a:rPr>
              <a:t>Keyboard shortcuts</a:t>
            </a:r>
          </a:p>
          <a:p>
            <a:pPr indent="0" lvl="0" marL="0" marR="0" rtl="0" algn="l">
              <a:spcBef>
                <a:spcPts val="0"/>
              </a:spcBef>
              <a:buSzPct val="25000"/>
              <a:buNone/>
            </a:pPr>
            <a:r>
              <a:rPr b="0" i="0" lang="en-US" sz="1700" u="none" cap="none" strike="noStrike">
                <a:latin typeface="Arial"/>
                <a:ea typeface="Arial"/>
                <a:cs typeface="Arial"/>
                <a:sym typeface="Arial"/>
              </a:rPr>
              <a:t>CellToolbar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54" name="Shape 25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Go ahead and type what you see on the screen in your first code cell and then hit Shift + Enter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60" name="Shape 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5" name="Shape 265"/>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Python libraries, sometimes called packages or modules are pre-made collections of functions that allow you to do powerful work.</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Today we’ll be using matplotlib, pandas, seaborn, and scikit-learn.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04" name="Shape 10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Good Morning. Thanks to all of you for waking up relatively early on the last day to check out our talk. Thanks to the Grace Hopper organizers for having us here today. </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Today we’ll be talking about Project Jupyter, Yelp, data science, and within that, machine learning.</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Hopefully you already have your Anaconda distribution installing - if you do not, please go ahead and get that going now. </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1" i="0" lang="en-US" sz="1700" u="sng" cap="none" strike="noStrike">
                <a:latin typeface="Arial"/>
                <a:ea typeface="Arial"/>
                <a:cs typeface="Arial"/>
                <a:sym typeface="Arial"/>
              </a:rPr>
              <a:t>Other installation platforms:</a:t>
            </a:r>
          </a:p>
          <a:p>
            <a:pPr indent="0" lvl="0" marL="0" marR="0" rtl="0" algn="l">
              <a:spcBef>
                <a:spcPts val="0"/>
              </a:spcBef>
              <a:buSzPct val="25000"/>
              <a:buNone/>
            </a:pPr>
            <a:r>
              <a:t/>
            </a:r>
            <a:endParaRPr b="1" i="0" sz="1700" u="sng" cap="none" strike="noStrike">
              <a:latin typeface="Arial"/>
              <a:ea typeface="Arial"/>
              <a:cs typeface="Arial"/>
              <a:sym typeface="Arial"/>
            </a:endParaRPr>
          </a:p>
          <a:p>
            <a:pPr indent="0" lvl="0" marL="0" marR="0" rtl="0" algn="l">
              <a:spcBef>
                <a:spcPts val="0"/>
              </a:spcBef>
              <a:buSzPct val="25000"/>
              <a:buNone/>
            </a:pPr>
            <a:r>
              <a:rPr b="0" i="0" lang="en-US" sz="1700" u="sng" cap="none" strike="noStrike">
                <a:solidFill>
                  <a:schemeClr val="hlink"/>
                </a:solidFill>
                <a:latin typeface="Arial"/>
                <a:ea typeface="Arial"/>
                <a:cs typeface="Arial"/>
                <a:sym typeface="Arial"/>
                <a:hlinkClick r:id="rId2"/>
              </a:rPr>
              <a:t>https://conda.io/miniconda.html</a:t>
            </a:r>
          </a:p>
          <a:p>
            <a:pPr indent="0" lvl="0" marL="0" marR="0" rtl="0" algn="l">
              <a:spcBef>
                <a:spcPts val="0"/>
              </a:spcBef>
              <a:buSzPct val="25000"/>
              <a:buNone/>
            </a:pPr>
            <a:r>
              <a:t/>
            </a:r>
            <a:endParaRPr b="0" i="0" sz="1700" u="sng" cap="none" strike="noStrike">
              <a:solidFill>
                <a:schemeClr val="hlink"/>
              </a:solidFill>
              <a:latin typeface="Arial"/>
              <a:ea typeface="Arial"/>
              <a:cs typeface="Arial"/>
              <a:sym typeface="Arial"/>
              <a:hlinkClick r:id="rId3"/>
            </a:endParaRPr>
          </a:p>
          <a:p>
            <a:pPr indent="0" lvl="0" marL="0" marR="0" rtl="0" algn="l">
              <a:spcBef>
                <a:spcPts val="0"/>
              </a:spcBef>
              <a:buSzPct val="25000"/>
              <a:buNone/>
            </a:pPr>
            <a:r>
              <a:rPr b="0" i="0" lang="en-US" sz="1700" u="sng" cap="none" strike="noStrike">
                <a:solidFill>
                  <a:schemeClr val="hlink"/>
                </a:solidFill>
                <a:latin typeface="Arial"/>
                <a:ea typeface="Arial"/>
                <a:cs typeface="Arial"/>
                <a:sym typeface="Arial"/>
                <a:hlinkClick r:id="rId4"/>
              </a:rPr>
              <a:t>https://notebooks.azure.com/</a:t>
            </a:r>
          </a:p>
          <a:p>
            <a:pPr indent="0" lvl="0" marL="0" marR="0" rtl="0" algn="l">
              <a:spcBef>
                <a:spcPts val="0"/>
              </a:spcBef>
              <a:buSzPct val="25000"/>
              <a:buNone/>
            </a:pPr>
            <a:r>
              <a:t/>
            </a:r>
            <a:endParaRPr b="0" i="0" sz="1700" u="sng" cap="none" strike="noStrike">
              <a:solidFill>
                <a:schemeClr val="hlink"/>
              </a:solidFill>
              <a:latin typeface="Arial"/>
              <a:ea typeface="Arial"/>
              <a:cs typeface="Arial"/>
              <a:sym typeface="Arial"/>
              <a:hlinkClick r:id="rId5"/>
            </a:endParaRPr>
          </a:p>
          <a:p>
            <a:pPr indent="0" lvl="0" marL="0" marR="0" rtl="0" algn="l">
              <a:spcBef>
                <a:spcPts val="0"/>
              </a:spcBef>
              <a:buSzPct val="25000"/>
              <a:buNone/>
            </a:pPr>
            <a:r>
              <a:rPr b="0" i="0" lang="en-US" sz="1700" u="sng" cap="none" strike="noStrike">
                <a:solidFill>
                  <a:schemeClr val="hlink"/>
                </a:solidFill>
                <a:latin typeface="Arial"/>
                <a:ea typeface="Arial"/>
                <a:cs typeface="Arial"/>
                <a:sym typeface="Arial"/>
                <a:hlinkClick r:id="rId6"/>
              </a:rPr>
              <a:t>https://nteract.io/desktop</a:t>
            </a:r>
            <a:r>
              <a:rPr b="0" i="0" lang="en-US" sz="1700" u="none" cap="none" strike="noStrike">
                <a:latin typeface="Arial"/>
                <a:ea typeface="Arial"/>
                <a:cs typeface="Arial"/>
                <a:sym typeface="Arial"/>
              </a:rPr>
              <a:t> - open notebooks natively on Mac, PC, Linux</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http://zero-to-jupyterhub.readthedocs.io/en/latest/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71" name="Shape 27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Pandas is build on top of NumPy and is great for data munging.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76" name="Shape 276"/>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Pandas also gives you the opportunity to read in data, query data sources and write data out of your IPython environment.</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Here, we’re going to use the import convention “import pandas as pd”</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Then let’s just import the review data. Let’s set a variable name for our data frame : review_df</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3" name="Shape 283"/>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Calibri"/>
                <a:ea typeface="Calibri"/>
                <a:cs typeface="Calibri"/>
                <a:sym typeface="Calibri"/>
              </a:rPr>
              <a:t>Did it work?</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8" name="Shape 28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Calibri"/>
                <a:ea typeface="Calibri"/>
                <a:cs typeface="Calibri"/>
                <a:sym typeface="Calibri"/>
              </a:rPr>
              <a:t>Let’s create a new code cell and type in “review_df.head()” to look at the first five rows of the dataframe.</a:t>
            </a:r>
          </a:p>
          <a:p>
            <a:pPr indent="0" lvl="0" marL="0" marR="0" rtl="0" algn="l">
              <a:spcBef>
                <a:spcPts val="0"/>
              </a:spcBef>
              <a:buSzPct val="25000"/>
              <a:buNone/>
            </a:pPr>
            <a:r>
              <a:t/>
            </a:r>
            <a:endParaRPr b="0" i="0" sz="1700" u="none" cap="none" strike="noStrike">
              <a:latin typeface="Calibri"/>
              <a:ea typeface="Calibri"/>
              <a:cs typeface="Calibri"/>
              <a:sym typeface="Calibri"/>
            </a:endParaRPr>
          </a:p>
          <a:p>
            <a:pPr indent="0" lvl="0" marL="0" marR="0" rtl="0" algn="l">
              <a:spcBef>
                <a:spcPts val="0"/>
              </a:spcBef>
              <a:buSzPct val="25000"/>
              <a:buNone/>
            </a:pPr>
            <a:r>
              <a:rPr b="0" i="0" lang="en-US" sz="1700" u="none" cap="none" strike="noStrike">
                <a:latin typeface="Calibri"/>
                <a:ea typeface="Calibri"/>
                <a:cs typeface="Calibri"/>
                <a:sym typeface="Calibri"/>
              </a:rPr>
              <a:t>Looks ok . . .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94" name="Shape 29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Calibri"/>
                <a:ea typeface="Calibri"/>
                <a:cs typeface="Calibri"/>
                <a:sym typeface="Calibri"/>
              </a:rPr>
              <a:t>Let’s create a new code cell and type in “review_df.head()” to look at the first five rows of the dataframe.</a:t>
            </a:r>
          </a:p>
          <a:p>
            <a:pPr indent="0" lvl="0" marL="0" marR="0" rtl="0" algn="l">
              <a:spcBef>
                <a:spcPts val="0"/>
              </a:spcBef>
              <a:buSzPct val="25000"/>
              <a:buNone/>
            </a:pPr>
            <a:r>
              <a:t/>
            </a:r>
            <a:endParaRPr b="0" i="0" sz="1700" u="none" cap="none" strike="noStrike">
              <a:latin typeface="Calibri"/>
              <a:ea typeface="Calibri"/>
              <a:cs typeface="Calibri"/>
              <a:sym typeface="Calibri"/>
            </a:endParaRPr>
          </a:p>
          <a:p>
            <a:pPr indent="0" lvl="0" marL="0" marR="0" rtl="0" algn="l">
              <a:spcBef>
                <a:spcPts val="0"/>
              </a:spcBef>
              <a:buSzPct val="25000"/>
              <a:buNone/>
            </a:pPr>
            <a:r>
              <a:rPr b="0" i="0" lang="en-US" sz="1700" u="none" cap="none" strike="noStrike">
                <a:latin typeface="Calibri"/>
                <a:ea typeface="Calibri"/>
                <a:cs typeface="Calibri"/>
                <a:sym typeface="Calibri"/>
              </a:rPr>
              <a:t>Looks ok . . .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00" name="Shape 30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To get more practice with Pandas, I recommend these tutorials (I’ll leave it up for a minute)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6" name="Shape 3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1" name="Shape 31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One of the primary and foundational plotting libraries in the Jupyter ecosystem is matplotlib. It will give you some decent charts out of the gate.</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Please go to this website above: [READ IT OUTLOUD]</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Matplotlib should have installed with your Anaconda distribution.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7" name="Shape 317"/>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Calibri"/>
                <a:ea typeface="Calibri"/>
                <a:cs typeface="Calibri"/>
                <a:sym typeface="Calibri"/>
              </a:rPr>
              <a:t>When you arrive at the matplotlib webpage, you’ll see a series of plots. Above each plot, is a link to the source code which you can download and open in a text editor. </a:t>
            </a:r>
          </a:p>
          <a:p>
            <a:pPr indent="0" lvl="0" marL="0" marR="0" rtl="0" algn="l">
              <a:spcBef>
                <a:spcPts val="0"/>
              </a:spcBef>
              <a:buSzPct val="25000"/>
              <a:buNone/>
            </a:pPr>
            <a:r>
              <a:t/>
            </a:r>
            <a:endParaRPr b="0" i="0" sz="1700" u="none" cap="none" strike="noStrike">
              <a:latin typeface="Calibri"/>
              <a:ea typeface="Calibri"/>
              <a:cs typeface="Calibri"/>
              <a:sym typeface="Calibri"/>
            </a:endParaRPr>
          </a:p>
          <a:p>
            <a:pPr indent="0" lvl="0" marL="0" marR="0" rtl="0" algn="l">
              <a:spcBef>
                <a:spcPts val="0"/>
              </a:spcBef>
              <a:buSzPct val="25000"/>
              <a:buNone/>
            </a:pPr>
            <a:r>
              <a:rPr b="0" i="0" lang="en-US" sz="1700" u="none" cap="none" strike="noStrike">
                <a:latin typeface="Calibri"/>
                <a:ea typeface="Calibri"/>
                <a:cs typeface="Calibri"/>
                <a:sym typeface="Calibri"/>
              </a:rPr>
              <a:t>Later in the workshop, you’ll work with Xun to create histograms of the Yelp data.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2" name="Shape 322"/>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One of the primary and foundational plotting libraries in the Jupyter ecosystem is matplotlib. It will give you some decent charts out of the gate.</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Matplotlib should have installed with your Anaconda distribution.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0" name="Shape 11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BY THE END OF THE WORKSHOP </a:t>
            </a:r>
          </a:p>
          <a:p>
            <a:pPr indent="0" lvl="0" marL="0" marR="0" rtl="0" algn="l">
              <a:spcBef>
                <a:spcPts val="0"/>
              </a:spcBef>
              <a:buSzPct val="25000"/>
              <a:buNone/>
            </a:pPr>
            <a:r>
              <a:rPr b="0" i="0" lang="en-US" sz="1700" u="none" cap="none" strike="noStrike">
                <a:latin typeface="Arial"/>
                <a:ea typeface="Arial"/>
                <a:cs typeface="Arial"/>
                <a:sym typeface="Arial"/>
              </a:rPr>
              <a:t>BE ABLE TO . . . </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Explain the value of using Jupyter Notebooks for data analysis as an individual or on a team.</a:t>
            </a: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Use Pandas and other Python libraries to perform common data analysis and machine learning tasks.</a:t>
            </a: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Solve a simple modeling problem adapted from a real-world problem and data set.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28" name="Shape 3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33" name="Shape 333"/>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lnSpc>
                <a:spcPct val="115000"/>
              </a:lnSpc>
              <a:spcBef>
                <a:spcPts val="0"/>
              </a:spcBef>
              <a:buSzPct val="25000"/>
              <a:buNone/>
            </a:pPr>
            <a:r>
              <a:rPr b="0" i="0" lang="en-US" sz="1100" u="none" cap="none" strike="noStrike">
                <a:latin typeface="Calibri"/>
                <a:ea typeface="Calibri"/>
                <a:cs typeface="Calibri"/>
                <a:sym typeface="Calibri"/>
              </a:rPr>
              <a:t>show hands, how many uses yelp</a:t>
            </a:r>
          </a:p>
          <a:p>
            <a:pPr indent="0" lvl="0" marL="0" marR="0" rtl="0" algn="l">
              <a:lnSpc>
                <a:spcPct val="115000"/>
              </a:lnSpc>
              <a:spcBef>
                <a:spcPts val="0"/>
              </a:spcBef>
              <a:buSzPct val="25000"/>
              <a:buNone/>
            </a:pPr>
            <a:r>
              <a:rPr b="0" i="0" lang="en-US" sz="1100" u="none" cap="none" strike="noStrike">
                <a:latin typeface="Calibri"/>
                <a:ea typeface="Calibri"/>
                <a:cs typeface="Calibri"/>
                <a:sym typeface="Calibri"/>
              </a:rPr>
              <a:t>Yelp is a website and mobile app that connects people with great local businesses.</a:t>
            </a:r>
          </a:p>
          <a:p>
            <a:pPr indent="0" lvl="0" marL="0" marR="0" rtl="0" algn="l">
              <a:spcBef>
                <a:spcPts val="0"/>
              </a:spcBef>
              <a:buSzPct val="25000"/>
              <a:buNone/>
            </a:pPr>
            <a:r>
              <a:t/>
            </a:r>
            <a:endParaRPr b="0" i="0" sz="1100" u="none" cap="none" strike="noStrike">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42" name="Shape 342"/>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lnSpc>
                <a:spcPct val="115000"/>
              </a:lnSpc>
              <a:spcBef>
                <a:spcPts val="0"/>
              </a:spcBef>
              <a:buSzPct val="25000"/>
              <a:buNone/>
            </a:pPr>
            <a:r>
              <a:rPr b="0" i="0" lang="en-US" sz="1100" u="none" cap="none" strike="noStrike">
                <a:latin typeface="Calibri"/>
                <a:ea typeface="Calibri"/>
                <a:cs typeface="Calibri"/>
                <a:sym typeface="Calibri"/>
              </a:rPr>
              <a:t>show hands, how many heard of yelp open dataset</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An all-purpose dataset for learning, accessible to everyone</a:t>
            </a:r>
          </a:p>
          <a:p>
            <a:pPr indent="0" lvl="0" marL="0" marR="0" rtl="0" algn="l">
              <a:spcBef>
                <a:spcPts val="0"/>
              </a:spcBef>
              <a:buSzPct val="25000"/>
              <a:buNone/>
            </a:pPr>
            <a:r>
              <a:rPr b="0" i="0" lang="en-US" sz="1100" u="none" cap="none" strike="noStrike">
                <a:latin typeface="Calibri"/>
                <a:ea typeface="Calibri"/>
                <a:cs typeface="Calibri"/>
                <a:sym typeface="Calibri"/>
              </a:rPr>
              <a:t>goal: provide a dataset for either personal or educational purpose, so that folks can learn from a realistic dataset.</a:t>
            </a:r>
          </a:p>
          <a:p>
            <a:pPr indent="0" lvl="0" marL="0" marR="0" rtl="0" algn="l">
              <a:lnSpc>
                <a:spcPct val="115000"/>
              </a:lnSpc>
              <a:spcBef>
                <a:spcPts val="0"/>
              </a:spcBef>
              <a:buSzPct val="25000"/>
              <a:buNone/>
            </a:pPr>
            <a:r>
              <a:t/>
            </a:r>
            <a:endParaRPr b="0" i="0" sz="1100" u="none" cap="none" strike="noStrike">
              <a:latin typeface="Calibri"/>
              <a:ea typeface="Calibri"/>
              <a:cs typeface="Calibri"/>
              <a:sym typeface="Calibri"/>
            </a:endParaRPr>
          </a:p>
          <a:p>
            <a:pPr indent="0" lvl="0" marL="0" marR="0" rtl="0" algn="l">
              <a:lnSpc>
                <a:spcPct val="115000"/>
              </a:lnSpc>
              <a:spcBef>
                <a:spcPts val="0"/>
              </a:spcBef>
              <a:buSzPct val="25000"/>
              <a:buNone/>
            </a:pPr>
            <a:r>
              <a:rPr b="0" i="0" lang="en-US" sz="1100" u="none" cap="none" strike="noStrike">
                <a:latin typeface="Calibri"/>
                <a:ea typeface="Calibri"/>
                <a:cs typeface="Calibri"/>
                <a:sym typeface="Calibri"/>
              </a:rPr>
              <a:t>a few numbers: </a:t>
            </a:r>
          </a:p>
          <a:p>
            <a:pPr indent="0" lvl="0" marL="0" marR="0" rtl="0" algn="l">
              <a:lnSpc>
                <a:spcPct val="115000"/>
              </a:lnSpc>
              <a:spcBef>
                <a:spcPts val="0"/>
              </a:spcBef>
              <a:buSzPct val="25000"/>
              <a:buNone/>
            </a:pPr>
            <a:r>
              <a:rPr b="0" i="0" lang="en-US" sz="1100" u="none" cap="none" strike="noStrike">
                <a:latin typeface="Calibri"/>
                <a:ea typeface="Calibri"/>
                <a:cs typeface="Calibri"/>
                <a:sym typeface="Calibri"/>
              </a:rPr>
              <a:t>over 12 metropolitan areas</a:t>
            </a:r>
          </a:p>
          <a:p>
            <a:pPr indent="0" lvl="0" marL="0" marR="0" rtl="0" algn="l">
              <a:lnSpc>
                <a:spcPct val="115000"/>
              </a:lnSpc>
              <a:spcBef>
                <a:spcPts val="0"/>
              </a:spcBef>
              <a:buSzPct val="25000"/>
              <a:buNone/>
            </a:pPr>
            <a:r>
              <a:rPr b="0" i="0" lang="en-US" sz="1100" u="none" cap="none" strike="noStrike">
                <a:latin typeface="Calibri"/>
                <a:ea typeface="Calibri"/>
                <a:cs typeface="Calibri"/>
                <a:sym typeface="Calibri"/>
              </a:rPr>
              <a:t>in the dataset, there are 4.7 million reviews, over 1 million users, hundreds of thousands of businesses, checkins, photos, etc</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49" name="Shape 34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second half, walk thru case study</a:t>
            </a:r>
          </a:p>
          <a:p>
            <a:pPr indent="0" lvl="0" marL="0" marR="0" rtl="0" algn="l">
              <a:spcBef>
                <a:spcPts val="0"/>
              </a:spcBef>
              <a:buSzPct val="25000"/>
              <a:buNone/>
            </a:pPr>
            <a:r>
              <a:rPr b="0" i="0" lang="en-US" sz="1100" u="none" cap="none" strike="noStrike">
                <a:latin typeface="Calibri"/>
                <a:ea typeface="Calibri"/>
                <a:cs typeface="Calibri"/>
                <a:sym typeface="Calibri"/>
              </a:rPr>
              <a:t>demo how to solve a sample data science problem using the tools jamie just told you about </a:t>
            </a:r>
          </a:p>
          <a:p>
            <a:pPr indent="0" lvl="0" marL="0" marR="0" rtl="0" algn="l">
              <a:spcBef>
                <a:spcPts val="0"/>
              </a:spcBef>
              <a:buSzPct val="25000"/>
              <a:buNone/>
            </a:pPr>
            <a:r>
              <a:rPr b="0" i="0" lang="en-US" sz="1100" u="none" cap="none" strike="noStrike">
                <a:latin typeface="Calibri"/>
                <a:ea typeface="Calibri"/>
                <a:cs typeface="Calibri"/>
                <a:sym typeface="Calibri"/>
              </a:rPr>
              <a:t>Jupyter Notebooks, and the tools mentioned above: seaborn, pandas, scikit learn, etc.</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problem statement</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what? </a:t>
            </a:r>
          </a:p>
          <a:p>
            <a:pPr indent="0" lvl="0" marL="0" marR="0" rtl="0" algn="l">
              <a:spcBef>
                <a:spcPts val="0"/>
              </a:spcBef>
              <a:buSzPct val="25000"/>
              <a:buNone/>
            </a:pPr>
            <a:r>
              <a:rPr b="0" i="0" lang="en-US" sz="1100" u="none" cap="none" strike="noStrike">
                <a:latin typeface="Calibri"/>
                <a:ea typeface="Calibri"/>
                <a:cs typeface="Calibri"/>
                <a:sym typeface="Calibri"/>
              </a:rPr>
              <a:t>five star: yelp’s star rating system for reviews, 1-5. a review either a 5-star review, or not a 5-star review. </a:t>
            </a:r>
          </a:p>
          <a:p>
            <a:pPr indent="0" lvl="0" marL="0" marR="0" rtl="0" algn="l">
              <a:spcBef>
                <a:spcPts val="0"/>
              </a:spcBef>
              <a:buSzPct val="25000"/>
              <a:buNone/>
            </a:pPr>
            <a:r>
              <a:rPr b="0" i="0" lang="en-US" sz="1100" u="none" cap="none" strike="noStrike">
                <a:latin typeface="Calibri"/>
                <a:ea typeface="Calibri"/>
                <a:cs typeface="Calibri"/>
                <a:sym typeface="Calibri"/>
              </a:rPr>
              <a:t>answer to q is true/false. </a:t>
            </a:r>
          </a:p>
          <a:p>
            <a:pPr indent="0" lvl="0" marL="0" marR="0" rtl="0" algn="l">
              <a:spcBef>
                <a:spcPts val="0"/>
              </a:spcBef>
              <a:buSzPct val="25000"/>
              <a:buNone/>
            </a:pPr>
            <a:r>
              <a:rPr b="0" i="0" lang="en-US" sz="1100" u="none" cap="none" strike="noStrike">
                <a:latin typeface="Calibri"/>
                <a:ea typeface="Calibri"/>
                <a:cs typeface="Calibri"/>
                <a:sym typeface="Calibri"/>
              </a:rPr>
              <a:t>in ml called a classification problem.</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you might say</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we don’t know what experience the user would’ve have with the biz .it’s something in the future, hasn’t happen</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but we’d like to predict</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as a human being, if you were asked this question (whether a future experience five star or not), how would you do it? </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biz’s past reviews, are they 5 star or not? </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look at the user’s past reviews, are they 5 star or not? finer granularity, users likes chinese food, biz is a chinese restaurant, higher chance it’s a 5 star review</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look at the past, educated guess</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same idea can be applied to a machine-learning process </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given info from yelp open dataset, predict whether something will happen or not. classification. </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specifically, user, biz, review</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68" name="Shape 36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latin typeface="Calibri"/>
                <a:ea typeface="Calibri"/>
                <a:cs typeface="Calibri"/>
                <a:sym typeface="Calibri"/>
              </a:rPr>
              <a:t>design case study to walk thru the common steps to solve a ds problem</a:t>
            </a:r>
          </a:p>
          <a:p>
            <a:pPr indent="0" lvl="0" marL="0" marR="0" rtl="0" algn="l">
              <a:spcBef>
                <a:spcPts val="0"/>
              </a:spcBef>
              <a:buSzPct val="25000"/>
              <a:buNone/>
            </a:pPr>
            <a:r>
              <a:t/>
            </a:r>
            <a:endParaRPr b="0" i="0" sz="1200" u="none" cap="none" strike="noStrike">
              <a:latin typeface="Calibri"/>
              <a:ea typeface="Calibri"/>
              <a:cs typeface="Calibri"/>
              <a:sym typeface="Calibri"/>
            </a:endParaRPr>
          </a:p>
          <a:p>
            <a:pPr indent="-120315" lvl="0" marL="120315" marR="0" rtl="0" algn="l">
              <a:spcBef>
                <a:spcPts val="0"/>
              </a:spcBef>
              <a:buSzPct val="100000"/>
              <a:buFont typeface="Calibri"/>
              <a:buChar char="-"/>
            </a:pPr>
            <a:r>
              <a:rPr b="0" i="0" lang="en-US" sz="1200" u="none" cap="none" strike="noStrike">
                <a:latin typeface="Calibri"/>
                <a:ea typeface="Calibri"/>
                <a:cs typeface="Calibri"/>
                <a:sym typeface="Calibri"/>
              </a:rPr>
              <a:t>the full ipynb available on GitHub link, shown on the slides are highlights. up to you </a:t>
            </a:r>
          </a:p>
          <a:p>
            <a:pPr indent="-120315" lvl="0" marL="120315" marR="0" rtl="0" algn="l">
              <a:spcBef>
                <a:spcPts val="0"/>
              </a:spcBef>
              <a:buSzPct val="100000"/>
              <a:buFont typeface="Calibri"/>
              <a:buNone/>
            </a:pPr>
            <a:r>
              <a:t/>
            </a:r>
            <a:endParaRPr b="0" i="0" sz="1200" u="none" cap="none" strike="noStrike">
              <a:latin typeface="Calibri"/>
              <a:ea typeface="Calibri"/>
              <a:cs typeface="Calibri"/>
              <a:sym typeface="Calibri"/>
            </a:endParaRPr>
          </a:p>
          <a:p>
            <a:pPr indent="0" lvl="0" marL="0" marR="0" rtl="0" algn="l">
              <a:spcBef>
                <a:spcPts val="0"/>
              </a:spcBef>
              <a:buSzPct val="25000"/>
              <a:buNone/>
            </a:pPr>
            <a:r>
              <a:rPr b="0" i="0" lang="en-US" sz="1200" u="none" cap="none" strike="noStrike">
                <a:latin typeface="Calibri"/>
                <a:ea typeface="Calibri"/>
                <a:cs typeface="Calibri"/>
                <a:sym typeface="Calibri"/>
              </a:rPr>
              <a:t>step 4: The process of training an ML model involves providing an ML algorithm (that is, the learning algorithm) with training data to learn from. The term ML model refers to the model artifact that is created by the training process.</a:t>
            </a:r>
          </a:p>
          <a:p>
            <a:pPr indent="0" lvl="0" marL="0" marR="0" rtl="0" algn="l">
              <a:spcBef>
                <a:spcPts val="0"/>
              </a:spcBef>
              <a:buSzPct val="25000"/>
              <a:buNone/>
            </a:pPr>
            <a:r>
              <a:t/>
            </a:r>
            <a:endParaRPr b="0" i="0" sz="1200" u="none" cap="none" strike="noStrike">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4" name="Shape 37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let’s get started!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9" name="Shape 37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latin typeface="Calibri"/>
                <a:ea typeface="Calibri"/>
                <a:cs typeface="Calibri"/>
                <a:sym typeface="Calibri"/>
              </a:rPr>
              <a:t>3 types of data from the dataset , each stored in a separate df</a:t>
            </a:r>
          </a:p>
          <a:p>
            <a:pPr indent="0" lvl="0" marL="0" marR="0" rtl="0" algn="l">
              <a:spcBef>
                <a:spcPts val="0"/>
              </a:spcBef>
              <a:buSzPct val="25000"/>
              <a:buNone/>
            </a:pPr>
            <a:r>
              <a:rPr b="0" i="0" lang="en-US" sz="1200" u="none" cap="none" strike="noStrike">
                <a:latin typeface="Calibri"/>
                <a:ea typeface="Calibri"/>
                <a:cs typeface="Calibri"/>
                <a:sym typeface="Calibri"/>
              </a:rPr>
              <a:t>===</a:t>
            </a:r>
          </a:p>
          <a:p>
            <a:pPr indent="0" lvl="0" marL="0" marR="0" rtl="0" algn="l">
              <a:spcBef>
                <a:spcPts val="0"/>
              </a:spcBef>
              <a:buSzPct val="25000"/>
              <a:buNone/>
            </a:pPr>
            <a:r>
              <a:rPr b="0" i="0" lang="en-US" sz="1200" u="none" cap="none" strike="noStrike">
                <a:latin typeface="Calibri"/>
                <a:ea typeface="Calibri"/>
                <a:cs typeface="Calibri"/>
                <a:sym typeface="Calibri"/>
              </a:rPr>
              <a:t>set_index: tells pandas to index the review df by the column named review_id</a:t>
            </a:r>
          </a:p>
          <a:p>
            <a:pPr indent="0" lvl="0" marL="0" marR="0" rtl="0" algn="l">
              <a:spcBef>
                <a:spcPts val="0"/>
              </a:spcBef>
              <a:buSzPct val="25000"/>
              <a:buNone/>
            </a:pPr>
            <a:r>
              <a:t/>
            </a:r>
            <a:endParaRPr b="0" i="0" sz="1200" u="none" cap="none" strike="noStrike">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93" name="Shape 393"/>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useful function calls to get an idea of the data</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what a review df looks like , after being indexed by review_id</a:t>
            </a:r>
          </a:p>
          <a:p>
            <a:pPr indent="0" lvl="0" marL="0" marR="0" rtl="0" algn="l">
              <a:spcBef>
                <a:spcPts val="0"/>
              </a:spcBef>
              <a:buSzPct val="25000"/>
              <a:buNone/>
            </a:pPr>
            <a:r>
              <a:rPr b="0" i="0" lang="en-US" sz="1100" u="none" cap="none" strike="noStrike">
                <a:latin typeface="Calibri"/>
                <a:ea typeface="Calibri"/>
                <a:cs typeface="Calibri"/>
                <a:sym typeface="Calibri"/>
              </a:rPr>
              <a:t>df.head()</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row each review, </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columns:</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review_id not in the columns (i.e. is the index)</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user_id, business_id: foreign key</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year</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stars</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df.describe()</a:t>
            </a:r>
          </a:p>
          <a:p>
            <a:pPr indent="0" lvl="0" marL="0" marR="0" rtl="0" algn="l">
              <a:spcBef>
                <a:spcPts val="0"/>
              </a:spcBef>
              <a:buSzPct val="25000"/>
              <a:buNone/>
            </a:pPr>
            <a:r>
              <a:rPr b="0" i="0" lang="en-US" sz="1100" u="none" cap="none" strike="noStrike">
                <a:latin typeface="Calibri"/>
                <a:ea typeface="Calibri"/>
                <a:cs typeface="Calibri"/>
                <a:sym typeface="Calibri"/>
              </a:rPr>
              <a:t>- Generate various summary statistics, mean, max, count, etc.</a:t>
            </a:r>
          </a:p>
          <a:p>
            <a:pPr indent="0" lvl="0" marL="0" marR="0" rtl="0" algn="l">
              <a:spcBef>
                <a:spcPts val="0"/>
              </a:spcBef>
              <a:buSzPct val="25000"/>
              <a:buNone/>
            </a:pPr>
            <a:r>
              <a:t/>
            </a:r>
            <a:endParaRPr b="0" i="0" sz="1100" u="none" cap="none" strike="noStrike">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99" name="Shape 39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one step further, better explore, usually visualize </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among all the reviews available in the dataset, what percentage of them are 5 star?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04" name="Shape 40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one common mis-conception about yelp , is some folks only come to yelp to complaint about neg. experience with a biz, so most reviews should be low rating.</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it’s a misconception, according to the pie graph yelp publishes on factsheet online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6" name="Shape 116"/>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About US</a:t>
            </a:r>
          </a:p>
          <a:p>
            <a:pPr indent="0" lvl="0" marL="0" marR="0" rtl="0" algn="l">
              <a:spcBef>
                <a:spcPts val="0"/>
              </a:spcBef>
              <a:buSzPct val="25000"/>
              <a:buNone/>
            </a:pPr>
            <a:r>
              <a:rPr b="0" i="0" lang="en-US" sz="1700" u="none" cap="none" strike="noStrike">
                <a:latin typeface="Arial"/>
                <a:ea typeface="Arial"/>
                <a:cs typeface="Arial"/>
                <a:sym typeface="Arial"/>
              </a:rPr>
              <a:t>I’m Jamie. I worked as the Technical Project Manager for the Jupyter Team out of the Berkeley Institute for Data Science. And recently stepped away from working full-time on the project to do a Data Science immersive program.</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I have a background in Bioinformatics and data systems design &amp; engineering in industry and in academia.</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Xun - </a:t>
            </a:r>
          </a:p>
          <a:p>
            <a:pPr indent="0" lvl="0" marL="0" marR="0" rtl="0" algn="l">
              <a:spcBef>
                <a:spcPts val="0"/>
              </a:spcBef>
              <a:buSzPct val="25000"/>
              <a:buNone/>
            </a:pPr>
            <a:r>
              <a:rPr b="0" i="0" lang="en-US" sz="1700" u="none" cap="none" strike="noStrike">
                <a:latin typeface="Arial"/>
                <a:ea typeface="Arial"/>
                <a:cs typeface="Arial"/>
                <a:sym typeface="Arial"/>
              </a:rPr>
              <a:t>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11" name="Shape 41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does the open dataset tell the same story? </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x axis, y axis</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5 stars are most common, followed by 4 star</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even thou data from 12 metropolitan area, they are in sync with yelp publishes on factsheet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20" name="Shape 42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dive further, Plot by year: review count grow by year</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how the command differs from the previous one</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y-axis: unchanged, count plot, by default is the count </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x-axis : stars =&gt; year (it was written)</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hue parameter: add a nested categorical variable with the hue parameter, set hue = stars. becomes a nested cat within each year. so it’ll plot stars in parallel in each year</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From below graph graph,</a:t>
            </a:r>
          </a:p>
          <a:p>
            <a:pPr indent="0" lvl="0" marL="0" marR="0" rtl="0" algn="l">
              <a:spcBef>
                <a:spcPts val="0"/>
              </a:spcBef>
              <a:buSzPct val="25000"/>
              <a:buNone/>
            </a:pPr>
            <a:r>
              <a:rPr b="0" i="0" lang="en-US" sz="1100" u="none" cap="none" strike="noStrike">
                <a:latin typeface="Calibri"/>
                <a:ea typeface="Calibri"/>
                <a:cs typeface="Calibri"/>
                <a:sym typeface="Calibri"/>
              </a:rPr>
              <a:t>- healthy growth over the years</a:t>
            </a:r>
          </a:p>
          <a:p>
            <a:pPr indent="0" lvl="0" marL="0" marR="0" rtl="0" algn="l">
              <a:spcBef>
                <a:spcPts val="0"/>
              </a:spcBef>
              <a:buSzPct val="25000"/>
              <a:buNone/>
            </a:pPr>
            <a:r>
              <a:rPr b="0" i="0" lang="en-US" sz="1100" u="none" cap="none" strike="noStrike">
                <a:latin typeface="Calibri"/>
                <a:ea typeface="Calibri"/>
                <a:cs typeface="Calibri"/>
                <a:sym typeface="Calibri"/>
              </a:rPr>
              <a:t>- on later years, there seems to be a shift towards more 5 star reviews. </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visulization: find the right angle to interpret the data</a:t>
            </a:r>
          </a:p>
          <a:p>
            <a:pPr indent="0" lvl="0" marL="0" marR="0" rtl="0" algn="l">
              <a:spcBef>
                <a:spcPts val="0"/>
              </a:spcBef>
              <a:buSzPct val="25000"/>
              <a:buNone/>
            </a:pPr>
            <a:r>
              <a:rPr b="0" i="0" lang="en-US" sz="1100" u="none" cap="none" strike="noStrike">
                <a:latin typeface="Calibri"/>
                <a:ea typeface="Calibri"/>
                <a:cs typeface="Calibri"/>
                <a:sym typeface="Calibri"/>
              </a:rPr>
              <a:t>many more ways, we won’t show all</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27" name="Shape 427"/>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what’s a feature? </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anything that could be used by a model to understand more about the data</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many ways of representations for the same raw data, e.g. text of a review, =&gt; length of review, count of words / phrases exist the review, etc.</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heavy lifting</a:t>
            </a:r>
          </a:p>
          <a:p>
            <a:pPr indent="0" lvl="0" marL="0" marR="0" rtl="0" algn="l">
              <a:spcBef>
                <a:spcPts val="0"/>
              </a:spcBef>
              <a:buSzPct val="25000"/>
              <a:buNone/>
            </a:pPr>
            <a:r>
              <a:rPr b="0" i="0" lang="en-US" sz="1100" u="none" cap="none" strike="noStrike">
                <a:latin typeface="Calibri"/>
                <a:ea typeface="Calibri"/>
                <a:cs typeface="Calibri"/>
                <a:sym typeface="Calibri"/>
              </a:rPr>
              <a:t>most time consuming</a:t>
            </a:r>
          </a:p>
          <a:p>
            <a:pPr indent="0" lvl="0" marL="0" marR="0" rtl="0" algn="l">
              <a:spcBef>
                <a:spcPts val="0"/>
              </a:spcBef>
              <a:buSzPct val="25000"/>
              <a:buNone/>
            </a:pPr>
            <a:r>
              <a:rPr b="0" i="0" lang="en-US" sz="1100" u="none" cap="none" strike="noStrike">
                <a:latin typeface="Calibri"/>
                <a:ea typeface="Calibri"/>
                <a:cs typeface="Calibri"/>
                <a:sym typeface="Calibri"/>
              </a:rPr>
              <a:t>80 % of the work</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reasons</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different training methods / algorithms may require the data to be of different format</a:t>
            </a:r>
          </a:p>
          <a:p>
            <a:pPr indent="-110289" lvl="0" marL="110289" marR="0" rtl="0" algn="l">
              <a:spcBef>
                <a:spcPts val="0"/>
              </a:spcBef>
              <a:buSzPct val="100000"/>
              <a:buFont typeface="Calibri"/>
              <a:buChar char="-"/>
            </a:pPr>
            <a:r>
              <a:rPr b="0" i="0" lang="en-US" sz="1100" u="none" cap="none" strike="noStrike">
                <a:latin typeface="Calibri"/>
                <a:ea typeface="Calibri"/>
                <a:cs typeface="Calibri"/>
                <a:sym typeface="Calibri"/>
              </a:rPr>
              <a:t>supervised learning, hundreds or thousands of features</a:t>
            </a:r>
          </a:p>
          <a:p>
            <a:pPr indent="0" lvl="0" marL="0" marR="0" rtl="0" algn="l">
              <a:spcBef>
                <a:spcPts val="0"/>
              </a:spcBef>
              <a:buSzPct val="25000"/>
              <a:buNone/>
            </a:pPr>
            <a:r>
              <a:rPr b="0" i="0" lang="en-US" sz="1100" u="none" cap="none" strike="noStrike">
                <a:latin typeface="Calibri"/>
                <a:ea typeface="Calibri"/>
                <a:cs typeface="Calibri"/>
                <a:sym typeface="Calibri"/>
              </a:rPr>
              <a:t>- real world dataset, not synthetic. data could be dirty, unexpected values, null values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32" name="Shape 432"/>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Details see github</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39" name="Shape 43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after generate the feature within each dataframe, we join them together into one big dataframe</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Each join is a many-to-one join. </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similar to relational db ouster join, in review_df there are two foreign keys, user_id, biz_id</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after the joins, each row represents one review, including features from the review itself, the user who’s written the review, and the business the review is for.</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0" name="Shape 45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The process of training an ML model involves providing an ML algorithm (that is, the learning algorithm) with training data to learn from. The term ML model refers to the model artifact that is created by the training process.</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given the features generated, come up with a math algorithm, so that it can make prediction as precise as possible</a:t>
            </a:r>
          </a:p>
          <a:p>
            <a:pPr indent="0" lvl="0" marL="0" marR="0" rtl="0" algn="l">
              <a:spcBef>
                <a:spcPts val="0"/>
              </a:spcBef>
              <a:buSzPct val="100000"/>
              <a:buFont typeface="Calibri"/>
              <a:buNone/>
            </a:pPr>
            <a:r>
              <a:t/>
            </a:r>
            <a:endParaRPr b="0" i="0" sz="1100" u="none" cap="none" strike="noStrike">
              <a:latin typeface="Calibri"/>
              <a:ea typeface="Calibri"/>
              <a:cs typeface="Calibri"/>
              <a:sym typeface="Calibri"/>
            </a:endParaRPr>
          </a:p>
          <a:p>
            <a:pPr indent="0" lvl="0" marL="0" marR="0" rtl="0" algn="l">
              <a:spcBef>
                <a:spcPts val="0"/>
              </a:spcBef>
              <a:buSzPct val="100000"/>
              <a:buFont typeface="Calibri"/>
              <a:buNone/>
            </a:pPr>
            <a:r>
              <a:t/>
            </a:r>
            <a:endParaRPr b="0" i="0" sz="1100" u="none" cap="none" strike="noStrike">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5" name="Shape 455"/>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feature matrix: the info can be store in a two dimentional numerical array or matrix, which we call the feature matrix. by convention, the feature matrix is often stored in a variable named X.</a:t>
            </a:r>
          </a:p>
          <a:p>
            <a:pPr indent="0" lvl="0" marL="0" marR="0" rtl="0" algn="l">
              <a:spcBef>
                <a:spcPts val="0"/>
              </a:spcBef>
              <a:buSzPct val="25000"/>
              <a:buNone/>
            </a:pPr>
            <a:r>
              <a:t/>
            </a:r>
            <a:endParaRPr b="0" i="0" sz="1100" u="none" cap="none" strike="noStrike">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62" name="Shape 462"/>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t/>
            </a:r>
            <a:endParaRPr b="0" i="0" sz="1100" u="none" cap="none" strike="noStrike">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70" name="Shape 47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The probabilities describing the possible outcomes of a single trial are modeled using a logistic function</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a:t>
            </a:r>
          </a:p>
          <a:p>
            <a:pPr indent="0" lvl="0" marL="0" marR="0" rtl="0" algn="l">
              <a:spcBef>
                <a:spcPts val="0"/>
              </a:spcBef>
              <a:buSzPct val="25000"/>
              <a:buNone/>
            </a:pPr>
            <a:r>
              <a:rPr b="0" i="0" lang="en-US" sz="1100" u="none" cap="none" strike="noStrike">
                <a:latin typeface="Calibri"/>
                <a:ea typeface="Calibri"/>
                <a:cs typeface="Calibri"/>
                <a:sym typeface="Calibri"/>
              </a:rPr>
              <a:t>Not gonna cover: </a:t>
            </a:r>
          </a:p>
          <a:p>
            <a:pPr indent="0" lvl="0" marL="0" marR="0" rtl="0" algn="l">
              <a:spcBef>
                <a:spcPts val="0"/>
              </a:spcBef>
              <a:buSzPct val="25000"/>
              <a:buNone/>
            </a:pPr>
            <a:r>
              <a:rPr b="0" i="0" lang="en-US" sz="1100" u="none" cap="none" strike="noStrike">
                <a:latin typeface="Calibri"/>
                <a:ea typeface="Calibri"/>
                <a:cs typeface="Calibri"/>
                <a:sym typeface="Calibri"/>
              </a:rPr>
              <a:t>Logistic regression</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Benefits:</a:t>
            </a:r>
          </a:p>
          <a:p>
            <a:pPr indent="0" lvl="0" marL="0" marR="0" rtl="0" algn="l">
              <a:spcBef>
                <a:spcPts val="0"/>
              </a:spcBef>
              <a:buSzPct val="25000"/>
              <a:buNone/>
            </a:pPr>
            <a:r>
              <a:rPr b="0" i="0" lang="en-US" sz="1100" u="none" cap="none" strike="noStrike">
                <a:latin typeface="Calibri"/>
                <a:ea typeface="Calibri"/>
                <a:cs typeface="Calibri"/>
                <a:sym typeface="Calibri"/>
              </a:rPr>
              <a:t>- Fast</a:t>
            </a:r>
          </a:p>
          <a:p>
            <a:pPr indent="0" lvl="0" marL="0" marR="0" rtl="0" algn="l">
              <a:spcBef>
                <a:spcPts val="0"/>
              </a:spcBef>
              <a:buSzPct val="25000"/>
              <a:buNone/>
            </a:pPr>
            <a:r>
              <a:rPr b="0" i="0" lang="en-US" sz="1100" u="none" cap="none" strike="noStrike">
                <a:latin typeface="Calibri"/>
                <a:ea typeface="Calibri"/>
                <a:cs typeface="Calibri"/>
                <a:sym typeface="Calibri"/>
              </a:rPr>
              <a:t>- Stable</a:t>
            </a:r>
          </a:p>
          <a:p>
            <a:pPr indent="0" lvl="0" marL="0" marR="0" rtl="0" algn="l">
              <a:spcBef>
                <a:spcPts val="0"/>
              </a:spcBef>
              <a:buSzPct val="25000"/>
              <a:buNone/>
            </a:pPr>
            <a:r>
              <a:rPr b="0" i="0" lang="en-US" sz="1100" u="none" cap="none" strike="noStrike">
                <a:latin typeface="Calibri"/>
                <a:ea typeface="Calibri"/>
                <a:cs typeface="Calibri"/>
                <a:sym typeface="Calibri"/>
              </a:rPr>
              <a:t>- Can handle sparse data</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Disadvantages:</a:t>
            </a:r>
          </a:p>
          <a:p>
            <a:pPr indent="0" lvl="0" marL="0" marR="0" rtl="0" algn="l">
              <a:spcBef>
                <a:spcPts val="0"/>
              </a:spcBef>
              <a:buSzPct val="25000"/>
              <a:buNone/>
            </a:pPr>
            <a:r>
              <a:rPr b="0" i="0" lang="en-US" sz="1100" u="none" cap="none" strike="noStrike">
                <a:latin typeface="Calibri"/>
                <a:ea typeface="Calibri"/>
                <a:cs typeface="Calibri"/>
                <a:sym typeface="Calibri"/>
              </a:rPr>
              <a:t>- Necessary to normalize data</a:t>
            </a:r>
          </a:p>
          <a:p>
            <a:pPr indent="0" lvl="0" marL="0" marR="0" rtl="0" algn="l">
              <a:spcBef>
                <a:spcPts val="0"/>
              </a:spcBef>
              <a:buSzPct val="25000"/>
              <a:buNone/>
            </a:pPr>
            <a:r>
              <a:rPr b="0" i="0" lang="en-US" sz="1100" u="none" cap="none" strike="noStrike">
                <a:latin typeface="Calibri"/>
                <a:ea typeface="Calibri"/>
                <a:cs typeface="Calibri"/>
                <a:sym typeface="Calibri"/>
              </a:rPr>
              <a:t>- Data must be numeric</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Parameters:</a:t>
            </a:r>
          </a:p>
          <a:p>
            <a:pPr indent="0" lvl="0" marL="0" marR="0" rtl="0" algn="l">
              <a:spcBef>
                <a:spcPts val="0"/>
              </a:spcBef>
              <a:buSzPct val="25000"/>
              <a:buNone/>
            </a:pPr>
            <a:r>
              <a:rPr b="0" i="0" lang="en-US" sz="1100" u="none" cap="none" strike="noStrike">
                <a:latin typeface="Calibri"/>
                <a:ea typeface="Calibri"/>
                <a:cs typeface="Calibri"/>
                <a:sym typeface="Calibri"/>
              </a:rPr>
              <a:t>- penalty: Used to specify the norm used in the penalization ('l1' or 'l2'). Default = 'l2'.</a:t>
            </a:r>
          </a:p>
          <a:p>
            <a:pPr indent="0" lvl="0" marL="0" marR="0" rtl="0" algn="l">
              <a:spcBef>
                <a:spcPts val="0"/>
              </a:spcBef>
              <a:buSzPct val="25000"/>
              <a:buNone/>
            </a:pPr>
            <a:r>
              <a:rPr b="0" i="0" lang="en-US" sz="1100" u="none" cap="none" strike="noStrike">
                <a:latin typeface="Calibri"/>
                <a:ea typeface="Calibri"/>
                <a:cs typeface="Calibri"/>
                <a:sym typeface="Calibri"/>
              </a:rPr>
              <a:t>- C: Inverse of regularization strength, smaller values specify stronger regularization. It must be a positive float. Default = 1.0.</a:t>
            </a:r>
          </a:p>
          <a:p>
            <a:pPr indent="0" lvl="0" marL="0" marR="0" rtl="0" algn="l">
              <a:spcBef>
                <a:spcPts val="0"/>
              </a:spcBef>
              <a:buSzPct val="25000"/>
              <a:buNone/>
            </a:pPr>
            <a:r>
              <a:rPr b="0" i="0" lang="en-US" sz="1100" u="none" cap="none" strike="noStrike">
                <a:latin typeface="Calibri"/>
                <a:ea typeface="Calibri"/>
                <a:cs typeface="Calibri"/>
                <a:sym typeface="Calibri"/>
              </a:rPr>
              <a:t>- tol: Tolerance for stopping criteria. Default = 0.0001.</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76" name="Shape 4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25" name="Shape 125"/>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JUPYTER NOTEBOOK</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Is the evolution of the IPython Notebook into a language agnostic computing environment supporting 60+ programming languages [NEXT SLIDE]  including Python, R, Julia, and many others.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83" name="Shape 4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90" name="Shape 49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most exciting moment in model training</a:t>
            </a:r>
          </a:p>
          <a:p>
            <a:pPr indent="0" lvl="0" marL="0" marR="0" rtl="0" algn="l">
              <a:spcBef>
                <a:spcPts val="0"/>
              </a:spcBef>
              <a:buSzPct val="25000"/>
              <a:buNone/>
            </a:pPr>
            <a:r>
              <a:rPr b="0" i="0" lang="en-US" sz="1100" u="none" cap="none" strike="noStrike">
                <a:latin typeface="Calibri"/>
                <a:ea typeface="Calibri"/>
                <a:cs typeface="Calibri"/>
                <a:sym typeface="Calibri"/>
              </a:rPr>
              <a:t>done all work, now it’s the time to see how well the model is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95" name="Shape 495"/>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ROC curve, is a graphical plot that illustrates the diagnostic ability of a binary classifier system as its discrimination threshold is varied.</a:t>
            </a:r>
          </a:p>
          <a:p>
            <a:pPr indent="0" lvl="0" marL="0" marR="0" rtl="0" algn="l">
              <a:spcBef>
                <a:spcPts val="0"/>
              </a:spcBef>
              <a:buSzPct val="25000"/>
              <a:buNone/>
            </a:pPr>
            <a:r>
              <a:rPr b="0" i="0" lang="en-US" sz="1100" u="none" cap="none" strike="noStrike">
                <a:latin typeface="Calibri"/>
                <a:ea typeface="Calibri"/>
                <a:cs typeface="Calibri"/>
                <a:sym typeface="Calibri"/>
              </a:rPr>
              <a:t>"AUC" ("Area Under Curve”)</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t/>
            </a:r>
            <a:endParaRPr b="0" i="0" sz="1100" u="none" cap="none" strike="noStrike">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04" name="Shape 50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Since this is a classification problem</a:t>
            </a:r>
          </a:p>
          <a:p>
            <a:pPr indent="0" lvl="0" marL="0" marR="0" rtl="0" algn="l">
              <a:spcBef>
                <a:spcPts val="0"/>
              </a:spcBef>
              <a:buSzPct val="25000"/>
              <a:buNone/>
            </a:pPr>
            <a:r>
              <a:rPr b="0" i="0" lang="en-US" sz="1100" u="none" cap="none" strike="noStrike">
                <a:latin typeface="Calibri"/>
                <a:ea typeface="Calibri"/>
                <a:cs typeface="Calibri"/>
                <a:sym typeface="Calibri"/>
              </a:rPr>
              <a:t>Another way to evaluate the model is to look at FP/FN</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two true label, two predicted labels</a:t>
            </a:r>
          </a:p>
          <a:p>
            <a:pPr indent="0" lvl="0" marL="0" marR="0" rtl="0" algn="l">
              <a:spcBef>
                <a:spcPts val="0"/>
              </a:spcBef>
              <a:buSzPct val="25000"/>
              <a:buNone/>
            </a:pPr>
            <a:r>
              <a:rPr b="0" i="0" lang="en-US" sz="1100" u="none" cap="none" strike="noStrike">
                <a:latin typeface="Calibri"/>
                <a:ea typeface="Calibri"/>
                <a:cs typeface="Calibri"/>
                <a:sym typeface="Calibri"/>
              </a:rPr>
              <a:t>4 things could happen</a:t>
            </a:r>
          </a:p>
          <a:p>
            <a:pPr indent="0" lvl="0" marL="0" marR="0" rtl="0" algn="l">
              <a:spcBef>
                <a:spcPts val="0"/>
              </a:spcBef>
              <a:buSzPct val="25000"/>
              <a:buNone/>
            </a:pPr>
            <a:r>
              <a:rPr b="0" i="0" lang="en-US" sz="1100" u="none" cap="none" strike="noStrike">
                <a:latin typeface="Calibri"/>
                <a:ea typeface="Calibri"/>
                <a:cs typeface="Calibri"/>
                <a:sym typeface="Calibri"/>
              </a:rPr>
              <a:t>lower right: true positive / recall</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true positive &lt; true negative: model doing a better job at predicting a non-five-star review correctly, but worse job at predicting a five-star correctly</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 recall (also known as sensitivity) is the fraction of relevant instances that have been retrieved over the total amount of relevant instances.</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precision (also called positive predictive value) is the fraction of relevant instances among the retrieved instances.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15" name="Shape 515"/>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latin typeface="Calibri"/>
                <a:ea typeface="Calibri"/>
                <a:cs typeface="Calibri"/>
                <a:sym typeface="Calibri"/>
              </a:rPr>
              <a:t>metrics are aggregated numbers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23" name="Shape 523"/>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Randomly pick an anonymous user from the dataset.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29" name="Shape 52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latin typeface="Calibri"/>
                <a:ea typeface="Calibri"/>
                <a:cs typeface="Calibri"/>
                <a:sym typeface="Calibri"/>
              </a:rPr>
              <a:t>Randomly pick a few businesses from the dataset.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38" name="Shape 53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latin typeface="Calibri"/>
                <a:ea typeface="Calibri"/>
                <a:cs typeface="Calibri"/>
                <a:sym typeface="Calibri"/>
              </a:rPr>
              <a:t>Predict whether the user will give the business a review with five-star rating.</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45" name="Shape 545"/>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100000"/>
              <a:buFont typeface="Calibri"/>
              <a:buChar char="●"/>
            </a:pPr>
            <a:r>
              <a:rPr b="0" i="0" lang="en-US" sz="1100" u="none" cap="none" strike="noStrike">
                <a:latin typeface="Calibri"/>
                <a:ea typeface="Calibri"/>
                <a:cs typeface="Calibri"/>
                <a:sym typeface="Calibri"/>
              </a:rPr>
              <a:t> first trial, won’t be the best. </a:t>
            </a:r>
          </a:p>
          <a:p>
            <a:pPr indent="0" lvl="0" marL="0" marR="0" rtl="0" algn="l">
              <a:spcBef>
                <a:spcPts val="0"/>
              </a:spcBef>
              <a:buSzPct val="100000"/>
              <a:buFont typeface="Calibri"/>
              <a:buChar char="●"/>
            </a:pPr>
            <a:r>
              <a:rPr b="0" i="0" lang="en-US" sz="1100" u="none" cap="none" strike="noStrike">
                <a:latin typeface="Calibri"/>
                <a:ea typeface="Calibri"/>
                <a:cs typeface="Calibri"/>
                <a:sym typeface="Calibri"/>
              </a:rPr>
              <a:t> future rounds of iteration, look at the feature, see feature correlation, add / remove / adjust feature representation, change a model, parameter tuning model, etc. </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advanced topics won’t covered today. take home: model training not one time thing, many iterations, try and error, improve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50" name="Shape 55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274319" lvl="0" marL="502919" marR="0" rtl="0" algn="l">
              <a:spcBef>
                <a:spcPts val="0"/>
              </a:spcBef>
              <a:buClr>
                <a:srgbClr val="000000"/>
              </a:buClr>
              <a:buSzPct val="100000"/>
              <a:buFont typeface="Calibri"/>
              <a:buNone/>
            </a:pPr>
            <a:r>
              <a:t/>
            </a:r>
            <a:endParaRPr b="0" i="0" sz="1200" u="none" cap="none" strike="noStrike">
              <a:latin typeface="Calibri"/>
              <a:ea typeface="Calibri"/>
              <a:cs typeface="Calibri"/>
              <a:sym typeface="Calibri"/>
            </a:endParaRPr>
          </a:p>
          <a:p>
            <a:pPr indent="0" lvl="0" marL="0" marR="0" rtl="0" algn="l">
              <a:spcBef>
                <a:spcPts val="0"/>
              </a:spcBef>
              <a:buSzPct val="25000"/>
              <a:buNone/>
            </a:pPr>
            <a:r>
              <a:rPr b="0" i="0" lang="en-US" sz="1200" u="none" cap="none" strike="noStrike">
                <a:latin typeface="Calibri"/>
                <a:ea typeface="Calibri"/>
                <a:cs typeface="Calibri"/>
                <a:sym typeface="Calibri"/>
              </a:rPr>
              <a:t>We challenge students and professionals to use our data in innovative ways and break ground in research. </a:t>
            </a:r>
          </a:p>
          <a:p>
            <a:pPr indent="0" lvl="0" marL="0" marR="0" rtl="0" algn="l">
              <a:spcBef>
                <a:spcPts val="0"/>
              </a:spcBef>
              <a:buSzPct val="25000"/>
              <a:buNone/>
            </a:pPr>
            <a:r>
              <a:rPr b="0" i="0" lang="en-US" sz="1200" u="sng" cap="none" strike="noStrike">
                <a:solidFill>
                  <a:schemeClr val="hlink"/>
                </a:solidFill>
                <a:latin typeface="Calibri"/>
                <a:ea typeface="Calibri"/>
                <a:cs typeface="Calibri"/>
                <a:sym typeface="Calibri"/>
                <a:hlinkClick r:id="rId2"/>
              </a:rPr>
              <a:t>https://engineeringblog.yelp.com/2017/08/yelp-open-dataset-and-dataset-challenge-round-10.html</a:t>
            </a:r>
            <a:r>
              <a:rPr b="0" i="0" lang="en-US" sz="1200" u="none" cap="none" strike="noStrike">
                <a:latin typeface="Calibri"/>
                <a:ea typeface="Calibri"/>
                <a:cs typeface="Calibri"/>
                <a:sym typeface="Calibri"/>
              </a:rPr>
              <a:t>   </a:t>
            </a:r>
          </a:p>
          <a:p>
            <a:pPr indent="0" lvl="0" marL="0" marR="0" rtl="0" algn="l">
              <a:spcBef>
                <a:spcPts val="0"/>
              </a:spcBef>
              <a:buSzPct val="25000"/>
              <a:buNone/>
            </a:pPr>
            <a:r>
              <a:t/>
            </a:r>
            <a:endParaRPr b="0" i="0" sz="1200" u="none" cap="none" strike="noStrike">
              <a:latin typeface="Calibri"/>
              <a:ea typeface="Calibri"/>
              <a:cs typeface="Calibri"/>
              <a:sym typeface="Calibri"/>
            </a:endParaRPr>
          </a:p>
          <a:p>
            <a:pPr indent="0" lvl="0" marL="0" marR="0" rtl="0" algn="l">
              <a:spcBef>
                <a:spcPts val="0"/>
              </a:spcBef>
              <a:buSzPct val="25000"/>
              <a:buNone/>
            </a:pPr>
            <a:r>
              <a:rPr b="0" i="0" lang="en-US" sz="1200" u="none" cap="none" strike="noStrike">
                <a:latin typeface="Calibri"/>
                <a:ea typeface="Calibri"/>
                <a:cs typeface="Calibri"/>
                <a:sym typeface="Calibri"/>
              </a:rPr>
              <a:t>Our nine previous rounds have lead to a number of very exciting projects and dozens of winners. </a:t>
            </a:r>
          </a:p>
          <a:p>
            <a:pPr indent="0" lvl="0" marL="0" marR="0" rtl="0" algn="l">
              <a:spcBef>
                <a:spcPts val="0"/>
              </a:spcBef>
              <a:buSzPct val="25000"/>
              <a:buNone/>
            </a:pPr>
            <a:r>
              <a:t/>
            </a:r>
            <a:endParaRPr b="0" i="0" sz="1200" u="none" cap="none" strike="noStrike">
              <a:latin typeface="Calibri"/>
              <a:ea typeface="Calibri"/>
              <a:cs typeface="Calibri"/>
              <a:sym typeface="Calibri"/>
            </a:endParaRPr>
          </a:p>
          <a:p>
            <a:pPr indent="0" lvl="0" marL="0" marR="0" rtl="0" algn="l">
              <a:spcBef>
                <a:spcPts val="0"/>
              </a:spcBef>
              <a:buSzPct val="25000"/>
              <a:buNone/>
            </a:pPr>
            <a:r>
              <a:rPr b="0" i="0" lang="en-US" sz="1200" u="none" cap="none" strike="noStrike">
                <a:latin typeface="Calibri"/>
                <a:ea typeface="Calibri"/>
                <a:cs typeface="Calibri"/>
                <a:sym typeface="Calibri"/>
              </a:rPr>
              <a:t>challenge you</a:t>
            </a:r>
          </a:p>
          <a:p>
            <a:pPr indent="0" lvl="0" marL="0" marR="0" rtl="0" algn="l">
              <a:spcBef>
                <a:spcPts val="0"/>
              </a:spcBef>
              <a:buSzPct val="25000"/>
              <a:buNone/>
            </a:pPr>
            <a:r>
              <a:rPr b="0" i="0" lang="en-US" sz="1200" u="none" cap="none" strike="noStrike">
                <a:latin typeface="Calibri"/>
                <a:ea typeface="Calibri"/>
                <a:cs typeface="Calibri"/>
                <a:sym typeface="Calibri"/>
              </a:rPr>
              <a:t>use the tools we introduce today</a:t>
            </a:r>
          </a:p>
          <a:p>
            <a:pPr indent="0" lvl="0" marL="0" marR="0" rtl="0" algn="l">
              <a:spcBef>
                <a:spcPts val="0"/>
              </a:spcBef>
              <a:buSzPct val="25000"/>
              <a:buNone/>
            </a:pPr>
            <a:r>
              <a:rPr b="0" i="0" lang="en-US" sz="1200" u="none" cap="none" strike="noStrike">
                <a:latin typeface="Calibri"/>
                <a:ea typeface="Calibri"/>
                <a:cs typeface="Calibri"/>
                <a:sym typeface="Calibri"/>
              </a:rPr>
              <a:t>get your hands dirty</a:t>
            </a:r>
          </a:p>
          <a:p>
            <a:pPr indent="0" lvl="0" marL="0" marR="0" rtl="0" algn="l">
              <a:spcBef>
                <a:spcPts val="0"/>
              </a:spcBef>
              <a:buSzPct val="25000"/>
              <a:buNone/>
            </a:pPr>
            <a:r>
              <a:rPr b="0" i="0" lang="en-US" sz="1200" u="none" cap="none" strike="noStrike">
                <a:latin typeface="Calibri"/>
                <a:ea typeface="Calibri"/>
                <a:cs typeface="Calibri"/>
                <a:sym typeface="Calibri"/>
              </a:rPr>
              <a:t>dive into real world data</a:t>
            </a:r>
          </a:p>
          <a:p>
            <a:pPr indent="0" lvl="0" marL="0" marR="0" rtl="0" algn="l">
              <a:spcBef>
                <a:spcPts val="0"/>
              </a:spcBef>
              <a:buSzPct val="25000"/>
              <a:buNone/>
            </a:pPr>
            <a:r>
              <a:rPr b="0" i="0" lang="en-US" sz="1200" u="none" cap="none" strike="noStrike">
                <a:latin typeface="Calibri"/>
                <a:ea typeface="Calibri"/>
                <a:cs typeface="Calibri"/>
                <a:sym typeface="Calibri"/>
              </a:rPr>
              <a:t>use our data in innovative ways and break ground in research</a:t>
            </a:r>
          </a:p>
          <a:p>
            <a:pPr indent="0" lvl="0" marL="0" marR="0" rtl="0" algn="l">
              <a:spcBef>
                <a:spcPts val="0"/>
              </a:spcBef>
              <a:buSzPct val="25000"/>
              <a:buNone/>
            </a:pPr>
            <a:r>
              <a:rPr b="0" i="0" lang="en-US" sz="1200" u="none" cap="none" strike="noStrike">
                <a:latin typeface="Calibri"/>
                <a:ea typeface="Calibri"/>
                <a:cs typeface="Calibri"/>
                <a:sym typeface="Calibri"/>
              </a:rPr>
              <a:t>trust me, it will be fun!</a:t>
            </a:r>
          </a:p>
          <a:p>
            <a:pPr indent="0" lvl="0" marL="0" marR="0" rtl="0" algn="l">
              <a:spcBef>
                <a:spcPts val="0"/>
              </a:spcBef>
              <a:buSzPct val="25000"/>
              <a:buNone/>
            </a:pPr>
            <a:r>
              <a:t/>
            </a:r>
            <a:endParaRPr b="0" i="0" sz="1200" u="none" cap="none" strike="noStrike">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31" name="Shape 13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Is the evolution of the IPython Notebook into a language agnostic computing environment supporting 60+ programming languages including Python, R, Julia, and many others</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0" lvl="0" marL="0" marR="0" rtl="0" algn="l">
              <a:spcBef>
                <a:spcPts val="0"/>
              </a:spcBef>
              <a:buSzPct val="25000"/>
              <a:buNone/>
            </a:pPr>
            <a:r>
              <a:rPr b="0" i="0" lang="en-US" sz="1700" u="none" cap="none" strike="noStrike">
                <a:latin typeface="Arial"/>
                <a:ea typeface="Arial"/>
                <a:cs typeface="Arial"/>
                <a:sym typeface="Arial"/>
              </a:rPr>
              <a:t>The cool and amazing thing about these kernels is that the Jupyter team has not written the vast majority of them- they’ve been developed by the communities that own them based on Jupyter’s open protocol.</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556" name="Shape 5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560" name="Shape 5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65" name="Shape 565"/>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lnSpc>
                <a:spcPct val="115000"/>
              </a:lnSpc>
              <a:spcBef>
                <a:spcPts val="0"/>
              </a:spcBef>
              <a:buSzPct val="25000"/>
              <a:buNone/>
            </a:pPr>
            <a:r>
              <a:rPr b="0" i="0" lang="en-US" sz="1100" u="none" cap="none" strike="noStrike">
                <a:latin typeface="Calibri"/>
                <a:ea typeface="Calibri"/>
                <a:cs typeface="Calibri"/>
                <a:sym typeface="Calibri"/>
              </a:rPr>
              <a:t>Before start, Show hands: How many have heard of / played with scikit-learn; how many have heard about yelp-data-challenge</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I will be using all tools on the slide: All tools in python, open sourced.</a:t>
            </a:r>
          </a:p>
          <a:p>
            <a:pPr indent="0" lvl="0" marL="0" marR="0" rtl="0" algn="l">
              <a:spcBef>
                <a:spcPts val="0"/>
              </a:spcBef>
              <a:buSzPct val="25000"/>
              <a:buNone/>
            </a:pPr>
            <a:r>
              <a:rPr b="0" i="0" lang="en-US" sz="1100" u="none" cap="none" strike="noStrike">
                <a:latin typeface="Calibri"/>
                <a:ea typeface="Calibri"/>
                <a:cs typeface="Calibri"/>
                <a:sym typeface="Calibri"/>
              </a:rPr>
              <a:t>Pandas: data analysis tools </a:t>
            </a:r>
          </a:p>
          <a:p>
            <a:pPr indent="0" lvl="0" marL="0" marR="0" rtl="0" algn="l">
              <a:spcBef>
                <a:spcPts val="0"/>
              </a:spcBef>
              <a:buSzPct val="25000"/>
              <a:buNone/>
            </a:pPr>
            <a:r>
              <a:rPr b="0" i="0" lang="en-US" sz="1100" u="none" cap="none" strike="noStrike">
                <a:latin typeface="Calibri"/>
                <a:ea typeface="Calibri"/>
                <a:cs typeface="Calibri"/>
                <a:sym typeface="Calibri"/>
              </a:rPr>
              <a:t>Seaborn: visualization library based on matplotlib</a:t>
            </a:r>
          </a:p>
          <a:p>
            <a:pPr indent="0" lvl="0" marL="0" marR="0" rtl="0" algn="l">
              <a:spcBef>
                <a:spcPts val="0"/>
              </a:spcBef>
              <a:buSzPct val="25000"/>
              <a:buNone/>
            </a:pPr>
            <a:r>
              <a:rPr b="0" i="0" lang="en-US" sz="1100" u="none" cap="none" strike="noStrike">
                <a:latin typeface="Calibri"/>
                <a:ea typeface="Calibri"/>
                <a:cs typeface="Calibri"/>
                <a:sym typeface="Calibri"/>
              </a:rPr>
              <a:t>Scikit-learn: data mining and data analysis package</a:t>
            </a:r>
          </a:p>
          <a:p>
            <a:pPr indent="0" lvl="0" marL="0" marR="0" rtl="0" algn="l">
              <a:spcBef>
                <a:spcPts val="0"/>
              </a:spcBef>
              <a:buSzPct val="25000"/>
              <a:buNone/>
            </a:pPr>
            <a:r>
              <a:rPr b="0" i="0" lang="en-US" sz="1100" u="none" cap="none" strike="noStrike">
                <a:latin typeface="Calibri"/>
                <a:ea typeface="Calibri"/>
                <a:cs typeface="Calibri"/>
                <a:sym typeface="Calibri"/>
              </a:rPr>
              <a:t>Jupyter Notebook (also known as ipython notebook): interactive web interface. Execute the code and view results. Easy to share</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Targeted audience: developers, no ML background is ok.</a:t>
            </a:r>
          </a:p>
          <a:p>
            <a:pPr indent="0" lvl="0" marL="0" marR="0" rtl="0" algn="l">
              <a:spcBef>
                <a:spcPts val="0"/>
              </a:spcBef>
              <a:buSzPct val="25000"/>
              <a:buNone/>
            </a:pPr>
            <a:r>
              <a:t/>
            </a:r>
            <a:endParaRPr b="0" i="0" sz="1100" u="none" cap="none" strike="noStrike">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575" name="Shape 5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82" name="Shape 582"/>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lnSpc>
                <a:spcPct val="115000"/>
              </a:lnSpc>
              <a:spcBef>
                <a:spcPts val="0"/>
              </a:spcBef>
              <a:buSzPct val="25000"/>
              <a:buNone/>
            </a:pPr>
            <a:r>
              <a:rPr b="0" i="0" lang="en-US" sz="1100" u="none" cap="none" strike="noStrike">
                <a:latin typeface="Calibri"/>
                <a:ea typeface="Calibri"/>
                <a:cs typeface="Calibri"/>
                <a:sym typeface="Calibri"/>
              </a:rPr>
              <a:t>Walk thru Case study:</a:t>
            </a:r>
          </a:p>
          <a:p>
            <a:pPr indent="-228600" lvl="0" marL="457200" marR="0" rtl="0" algn="l">
              <a:lnSpc>
                <a:spcPct val="115000"/>
              </a:lnSpc>
              <a:spcBef>
                <a:spcPts val="0"/>
              </a:spcBef>
              <a:buClr>
                <a:srgbClr val="000000"/>
              </a:buClr>
              <a:buSzPct val="100000"/>
              <a:buFont typeface="Calibri"/>
              <a:buChar char="-"/>
            </a:pPr>
            <a:r>
              <a:rPr b="0" i="0" lang="en-US" sz="1100" u="none" cap="none" strike="noStrike">
                <a:latin typeface="Calibri"/>
                <a:ea typeface="Calibri"/>
                <a:cs typeface="Calibri"/>
                <a:sym typeface="Calibri"/>
              </a:rPr>
              <a:t>This demo only uses yelp open dataset</a:t>
            </a:r>
          </a:p>
          <a:p>
            <a:pPr indent="-228600" lvl="0" marL="457200" marR="0" rtl="0" algn="l">
              <a:lnSpc>
                <a:spcPct val="115000"/>
              </a:lnSpc>
              <a:spcBef>
                <a:spcPts val="0"/>
              </a:spcBef>
              <a:buClr>
                <a:srgbClr val="000000"/>
              </a:buClr>
              <a:buSzPct val="100000"/>
              <a:buFont typeface="Calibri"/>
              <a:buChar char="-"/>
            </a:pPr>
            <a:r>
              <a:rPr b="0" i="0" lang="en-US" sz="1100" u="none" cap="none" strike="noStrike">
                <a:latin typeface="Calibri"/>
                <a:ea typeface="Calibri"/>
                <a:cs typeface="Calibri"/>
                <a:sym typeface="Calibri"/>
              </a:rPr>
              <a:t>before demo: Mention code / jupyter notebook / this talk is in git repo and available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588" name="Shape 5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94" name="Shape 59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ETL (Extract, Transform and Load) is a process in data warehousing responsible for pulling data out of the source systems and placing it into a data warehouse.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02" name="Shape 602"/>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https://web.stanford.edu/~mwaskom/software/seaborn/index.html</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Shape 6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09" name="Shape 60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Thank the host</a:t>
            </a:r>
          </a:p>
          <a:p>
            <a:pPr indent="0" lvl="0" marL="0" marR="0" rtl="0" algn="l">
              <a:spcBef>
                <a:spcPts val="0"/>
              </a:spcBef>
              <a:buSzPct val="25000"/>
              <a:buNone/>
            </a:pPr>
            <a:r>
              <a:rPr b="0" i="0" lang="en-US" sz="1100" u="none" cap="none" strike="noStrike">
                <a:latin typeface="Calibri"/>
                <a:ea typeface="Calibri"/>
                <a:cs typeface="Calibri"/>
                <a:sym typeface="Calibri"/>
              </a:rPr>
              <a:t>b/c time limit, can’t cover all details</a:t>
            </a:r>
          </a:p>
          <a:p>
            <a:pPr indent="0" lvl="0" marL="0" marR="0" rtl="0" algn="l">
              <a:spcBef>
                <a:spcPts val="0"/>
              </a:spcBef>
              <a:buSzPct val="25000"/>
              <a:buNone/>
            </a:pPr>
            <a:r>
              <a:t/>
            </a:r>
            <a:endParaRPr b="0" i="0" sz="1100" u="none" cap="none" strike="noStrike">
              <a:latin typeface="Calibri"/>
              <a:ea typeface="Calibri"/>
              <a:cs typeface="Calibri"/>
              <a:sym typeface="Calibri"/>
            </a:endParaRPr>
          </a:p>
          <a:p>
            <a:pPr indent="0" lvl="0" marL="0" marR="0" rtl="0" algn="l">
              <a:spcBef>
                <a:spcPts val="0"/>
              </a:spcBef>
              <a:buSzPct val="25000"/>
              <a:buNone/>
            </a:pPr>
            <a:r>
              <a:rPr b="0" i="0" lang="en-US" sz="1100" u="none" cap="none" strike="noStrike">
                <a:latin typeface="Calibri"/>
                <a:ea typeface="Calibri"/>
                <a:cs typeface="Calibri"/>
                <a:sym typeface="Calibri"/>
              </a:rPr>
              <a:t>Draw back to what we do daily in yelp engineering team: analyze data, build model to </a:t>
            </a:r>
          </a:p>
          <a:p>
            <a:pPr indent="0" lvl="0" marL="0" marR="0" rtl="0" algn="l">
              <a:spcBef>
                <a:spcPts val="0"/>
              </a:spcBef>
              <a:buSzPct val="25000"/>
              <a:buNone/>
            </a:pPr>
            <a:r>
              <a:rPr b="0" i="0" lang="en-US" sz="1100" u="none" cap="none" strike="noStrike">
                <a:latin typeface="Calibri"/>
                <a:ea typeface="Calibri"/>
                <a:cs typeface="Calibri"/>
                <a:sym typeface="Calibri"/>
              </a:rPr>
              <a:t>better connect people with great local businesses.</a:t>
            </a:r>
          </a:p>
          <a:p>
            <a:pPr indent="0" lvl="0" marL="0" marR="0" rtl="0" algn="l">
              <a:spcBef>
                <a:spcPts val="0"/>
              </a:spcBef>
              <a:buSzPct val="25000"/>
              <a:buNone/>
            </a:pPr>
            <a:r>
              <a:rPr b="0" i="0" lang="en-US" sz="1100" u="none" cap="none" strike="noStrike">
                <a:latin typeface="Calibri"/>
                <a:ea typeface="Calibri"/>
                <a:cs typeface="Calibri"/>
                <a:sym typeface="Calibri"/>
              </a:rPr>
              <a:t>help user experience and yelp businesses</a:t>
            </a:r>
          </a:p>
          <a:p>
            <a:pPr indent="0" lvl="0" marL="0" marR="0" rtl="0" algn="l">
              <a:spcBef>
                <a:spcPts val="0"/>
              </a:spcBef>
              <a:buSzPct val="25000"/>
              <a:buNone/>
            </a:pPr>
            <a:r>
              <a:t/>
            </a:r>
            <a:endParaRPr b="0" i="0" sz="1100" u="none" cap="none" strike="noStrike">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15" name="Shape 615"/>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latin typeface="Calibri"/>
                <a:ea typeface="Calibri"/>
                <a:cs typeface="Calibri"/>
                <a:sym typeface="Calibri"/>
              </a:rPr>
              <a:t>While performing machine learning you do the following:</a:t>
            </a:r>
          </a:p>
          <a:p>
            <a:pPr indent="0" lvl="0" marL="0" marR="0" rtl="0" algn="l">
              <a:spcBef>
                <a:spcPts val="0"/>
              </a:spcBef>
              <a:buSzPct val="25000"/>
              <a:buNone/>
            </a:pPr>
            <a:r>
              <a:rPr b="0" i="0" lang="en-US" sz="1200" u="none" cap="none" strike="noStrike">
                <a:latin typeface="Calibri"/>
                <a:ea typeface="Calibri"/>
                <a:cs typeface="Calibri"/>
                <a:sym typeface="Calibri"/>
              </a:rPr>
              <a:t>	1.	Training phase: you present your data from your "gold standard" and train your model, by pairing the input with expected output.</a:t>
            </a:r>
          </a:p>
          <a:p>
            <a:pPr indent="0" lvl="0" marL="0" marR="0" rtl="0" algn="l">
              <a:spcBef>
                <a:spcPts val="0"/>
              </a:spcBef>
              <a:buSzPct val="25000"/>
              <a:buNone/>
            </a:pPr>
            <a:r>
              <a:rPr b="0" i="0" lang="en-US" sz="1200" u="none" cap="none" strike="noStrike">
                <a:latin typeface="Calibri"/>
                <a:ea typeface="Calibri"/>
                <a:cs typeface="Calibri"/>
                <a:sym typeface="Calibri"/>
              </a:rPr>
              <a:t>	2.	Validation/Test phase: in order to estimate how well your model has been trained (that is dependent upon the size of your data, the value you would like to predict, input etc) and to estimate model properties (mean error for numeric predictors, classification errors for classifiers, recall and precision for IR-models etc.)</a:t>
            </a:r>
          </a:p>
          <a:p>
            <a:pPr indent="0" lvl="0" marL="0" marR="0" rtl="0" algn="l">
              <a:spcBef>
                <a:spcPts val="0"/>
              </a:spcBef>
              <a:buSzPct val="25000"/>
              <a:buNone/>
            </a:pPr>
            <a:r>
              <a:rPr b="0" i="0" lang="en-US" sz="1200" u="none" cap="none" strike="noStrike">
                <a:latin typeface="Calibri"/>
                <a:ea typeface="Calibri"/>
                <a:cs typeface="Calibri"/>
                <a:sym typeface="Calibri"/>
              </a:rPr>
              <a:t>	3.	Application phase: now you apply your freshly-developed model to the real-world data and get the results. Since you normally don't have any reference value in this type of data (otherwise, why would you need your model?), you can only speculate about the quality of your model output using the results of your validation phase.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37" name="Shape 137"/>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JUPYTER NOTEBOOK</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Is the evolution of the IPython Notebook into a language agnostic computing environment supporting 60+ programming languages including Python, R, Julia, and many others.</a:t>
            </a:r>
          </a:p>
          <a:p>
            <a:pPr indent="-228599" lvl="0" marL="228599" marR="0" rtl="0" algn="l">
              <a:spcBef>
                <a:spcPts val="0"/>
              </a:spcBef>
              <a:buSzPct val="100000"/>
              <a:buFont typeface="Arial"/>
              <a:buNone/>
            </a:pPr>
            <a:r>
              <a:t/>
            </a:r>
            <a:endParaRPr b="0" i="0" sz="1700" u="none" cap="none" strike="noStrike">
              <a:latin typeface="Arial"/>
              <a:ea typeface="Arial"/>
              <a:cs typeface="Arial"/>
              <a:sym typeface="Arial"/>
            </a:endParaRP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A digital “document” that gives you a way to record your thoughts, CODE, and visualizations in a single place</a:t>
            </a:r>
          </a:p>
          <a:p>
            <a:pPr indent="-228599" lvl="0" marL="228599" marR="0" rtl="0" algn="l">
              <a:spcBef>
                <a:spcPts val="0"/>
              </a:spcBef>
              <a:buSzPct val="100000"/>
              <a:buFont typeface="Arial"/>
              <a:buNone/>
            </a:pPr>
            <a:r>
              <a:t/>
            </a:r>
            <a:endParaRPr b="0" i="0" sz="1700" u="none" cap="none" strike="noStrike">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21" name="Shape 62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latin typeface="Calibri"/>
                <a:ea typeface="Calibri"/>
                <a:cs typeface="Calibri"/>
                <a:sym typeface="Calibri"/>
              </a:rPr>
              <a:t>The process of training an ML model involves providing an ML algorithm (that is, the learning algorithm) with training data to learn from. The term ML model refers to the model artifact that is created by the training process.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26" name="Shape 626"/>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latin typeface="Calibri"/>
                <a:ea typeface="Calibri"/>
                <a:cs typeface="Calibri"/>
                <a:sym typeface="Calibri"/>
              </a:rPr>
              <a:t>due to time constraint, skip this &amp; go directly to the one we use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32" name="Shape 6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43" name="Shape 143"/>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700" u="none" cap="none" strike="noStrike">
                <a:latin typeface="Arial"/>
                <a:ea typeface="Arial"/>
                <a:cs typeface="Arial"/>
                <a:sym typeface="Arial"/>
              </a:rPr>
              <a:t>JUPYTER NOTEBOOK</a:t>
            </a:r>
          </a:p>
          <a:p>
            <a:pPr indent="0" lvl="0" marL="0" marR="0" rtl="0" algn="l">
              <a:spcBef>
                <a:spcPts val="0"/>
              </a:spcBef>
              <a:buSzPct val="25000"/>
              <a:buNone/>
            </a:pPr>
            <a:r>
              <a:t/>
            </a:r>
            <a:endParaRPr b="0" i="0" sz="1700" u="none" cap="none" strike="noStrike">
              <a:latin typeface="Arial"/>
              <a:ea typeface="Arial"/>
              <a:cs typeface="Arial"/>
              <a:sym typeface="Arial"/>
            </a:endParaRP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Is the evolution of the IPython Notebook into a language agnostic computing environment supporting 60+ programming languages including Python, R, Julia, and many others.</a:t>
            </a:r>
          </a:p>
          <a:p>
            <a:pPr indent="-228599" lvl="0" marL="228599" marR="0" rtl="0" algn="l">
              <a:spcBef>
                <a:spcPts val="0"/>
              </a:spcBef>
              <a:buSzPct val="100000"/>
              <a:buFont typeface="Arial"/>
              <a:buNone/>
            </a:pPr>
            <a:r>
              <a:t/>
            </a:r>
            <a:endParaRPr b="0" i="0" sz="1700" u="none" cap="none" strike="noStrike">
              <a:latin typeface="Arial"/>
              <a:ea typeface="Arial"/>
              <a:cs typeface="Arial"/>
              <a:sym typeface="Arial"/>
            </a:endParaRP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A digital “document” that gives you a way to record your thoughts, CODE, and visualizations in a single place</a:t>
            </a:r>
          </a:p>
          <a:p>
            <a:pPr indent="-228599" lvl="0" marL="228599" marR="0" rtl="0" algn="l">
              <a:spcBef>
                <a:spcPts val="0"/>
              </a:spcBef>
              <a:buSzPct val="100000"/>
              <a:buFont typeface="Arial"/>
              <a:buNone/>
            </a:pPr>
            <a:r>
              <a:t/>
            </a:r>
            <a:endParaRPr b="0" i="0" sz="1700" u="none" cap="none" strike="noStrike">
              <a:latin typeface="Arial"/>
              <a:ea typeface="Arial"/>
              <a:cs typeface="Arial"/>
              <a:sym typeface="Arial"/>
            </a:endParaRPr>
          </a:p>
          <a:p>
            <a:pPr indent="-228599" lvl="0" marL="228599" marR="0" rtl="0" algn="l">
              <a:spcBef>
                <a:spcPts val="0"/>
              </a:spcBef>
              <a:buSzPct val="100000"/>
              <a:buFont typeface="Arial"/>
              <a:buChar char="•"/>
            </a:pPr>
            <a:r>
              <a:rPr b="0" i="0" lang="en-US" sz="1700" u="none" cap="none" strike="noStrike">
                <a:latin typeface="Arial"/>
                <a:ea typeface="Arial"/>
                <a:cs typeface="Arial"/>
                <a:sym typeface="Arial"/>
              </a:rPr>
              <a:t>A tool to explore, understand, communicate, and tell stories about your data in a systematic and reproducible way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3.png"/><Relationship Id="rId4"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Content">
    <p:spTree>
      <p:nvGrpSpPr>
        <p:cNvPr id="14" name="Shape 14"/>
        <p:cNvGrpSpPr/>
        <p:nvPr/>
      </p:nvGrpSpPr>
      <p:grpSpPr>
        <a:xfrm>
          <a:off x="0" y="0"/>
          <a:ext cx="0" cy="0"/>
          <a:chOff x="0" y="0"/>
          <a:chExt cx="0" cy="0"/>
        </a:xfrm>
      </p:grpSpPr>
      <p:sp>
        <p:nvSpPr>
          <p:cNvPr id="15" name="Shape 15"/>
          <p:cNvSpPr txBox="1"/>
          <p:nvPr>
            <p:ph type="title"/>
          </p:nvPr>
        </p:nvSpPr>
        <p:spPr>
          <a:xfrm>
            <a:off x="238539" y="365125"/>
            <a:ext cx="8664438" cy="1325564"/>
          </a:xfrm>
          <a:prstGeom prst="rect">
            <a:avLst/>
          </a:prstGeom>
          <a:noFill/>
          <a:ln>
            <a:noFill/>
          </a:ln>
        </p:spPr>
        <p:txBody>
          <a:bodyPr anchorCtr="0" anchor="b" bIns="91425" lIns="91425" rIns="91425" wrap="square" tIns="91425"/>
          <a:lstStyle>
            <a:lvl1pPr indent="0" lvl="0"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1pPr>
            <a:lvl2pPr indent="0" lvl="1"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2pPr>
            <a:lvl3pPr indent="0" lvl="2"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3pPr>
            <a:lvl4pPr indent="0" lvl="3"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4pPr>
            <a:lvl5pPr indent="0" lvl="4"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5pPr>
            <a:lvl6pPr indent="0" lvl="5"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6pPr>
            <a:lvl7pPr indent="0" lvl="6"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7pPr>
            <a:lvl8pPr indent="0" lvl="7"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8pPr>
            <a:lvl9pPr indent="0" lvl="8"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9pPr>
          </a:lstStyle>
          <a:p/>
        </p:txBody>
      </p:sp>
      <p:sp>
        <p:nvSpPr>
          <p:cNvPr id="16" name="Shape 16"/>
          <p:cNvSpPr txBox="1"/>
          <p:nvPr>
            <p:ph idx="1" type="body"/>
          </p:nvPr>
        </p:nvSpPr>
        <p:spPr>
          <a:xfrm>
            <a:off x="238539" y="1825625"/>
            <a:ext cx="8664438" cy="4215411"/>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2400" u="none" cap="none" strike="noStrike">
                <a:solidFill>
                  <a:schemeClr val="accent1"/>
                </a:solidFill>
                <a:latin typeface="Corbel"/>
                <a:ea typeface="Corbel"/>
                <a:cs typeface="Corbel"/>
                <a:sym typeface="Corbel"/>
              </a:defRPr>
            </a:lvl1pPr>
            <a:lvl2pPr indent="-130175" lvl="1" marL="295275"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2pPr>
            <a:lvl3pPr indent="-336867" lvl="2" marL="832167"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3pPr>
            <a:lvl4pPr indent="-144992" lvl="3" marL="1046692"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4pPr>
            <a:lvl5pPr indent="-170920" lvl="4" marL="128852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id="17" name="Shape 17"/>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Corbel"/>
              <a:buNone/>
            </a:pPr>
            <a:fld id="{00000000-1234-1234-1234-123412341234}" type="slidenum">
              <a:rPr b="0" i="0" lang="en-US" sz="1200" u="none" cap="none" strike="noStrike">
                <a:solidFill>
                  <a:srgbClr val="0C141A"/>
                </a:solidFill>
                <a:latin typeface="Corbel"/>
                <a:ea typeface="Corbel"/>
                <a:cs typeface="Corbel"/>
                <a:sym typeface="Corbe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Content with Caption">
    <p:spTree>
      <p:nvGrpSpPr>
        <p:cNvPr id="73" name="Shape 73"/>
        <p:cNvGrpSpPr/>
        <p:nvPr/>
      </p:nvGrpSpPr>
      <p:grpSpPr>
        <a:xfrm>
          <a:off x="0" y="0"/>
          <a:ext cx="0" cy="0"/>
          <a:chOff x="0" y="0"/>
          <a:chExt cx="0" cy="0"/>
        </a:xfrm>
      </p:grpSpPr>
      <p:sp>
        <p:nvSpPr>
          <p:cNvPr id="74" name="Shape 74"/>
          <p:cNvSpPr txBox="1"/>
          <p:nvPr>
            <p:ph type="title"/>
          </p:nvPr>
        </p:nvSpPr>
        <p:spPr>
          <a:xfrm>
            <a:off x="239842" y="457200"/>
            <a:ext cx="3339178" cy="1600200"/>
          </a:xfrm>
          <a:prstGeom prst="rect">
            <a:avLst/>
          </a:prstGeom>
          <a:noFill/>
          <a:ln>
            <a:noFill/>
          </a:ln>
        </p:spPr>
        <p:txBody>
          <a:bodyPr anchorCtr="0" anchor="b" bIns="91425" lIns="91425" rIns="91425" wrap="square" tIns="91425"/>
          <a:lstStyle>
            <a:lvl1pPr indent="0" lvl="0" marL="0" marR="0" rtl="0" algn="ctr">
              <a:lnSpc>
                <a:spcPct val="90000"/>
              </a:lnSpc>
              <a:spcBef>
                <a:spcPts val="0"/>
              </a:spcBef>
              <a:spcAft>
                <a:spcPts val="0"/>
              </a:spcAft>
              <a:buClr>
                <a:srgbClr val="0E4A76"/>
              </a:buClr>
              <a:buFont typeface="Source Sans Pro"/>
              <a:buNone/>
              <a:defRPr b="1" i="0" sz="3200" u="none" cap="none" strike="noStrike">
                <a:solidFill>
                  <a:srgbClr val="0E4A76"/>
                </a:solidFill>
                <a:latin typeface="Source Sans Pro"/>
                <a:ea typeface="Source Sans Pro"/>
                <a:cs typeface="Source Sans Pro"/>
                <a:sym typeface="Source Sans Pro"/>
              </a:defRPr>
            </a:lvl1pPr>
            <a:lvl2pPr indent="0" lvl="1"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2pPr>
            <a:lvl3pPr indent="0" lvl="2"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3pPr>
            <a:lvl4pPr indent="0" lvl="3"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4pPr>
            <a:lvl5pPr indent="0" lvl="4"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5pPr>
            <a:lvl6pPr indent="0" lvl="5"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6pPr>
            <a:lvl7pPr indent="0" lvl="6"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7pPr>
            <a:lvl8pPr indent="0" lvl="7"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8pPr>
            <a:lvl9pPr indent="0" lvl="8"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9pPr>
          </a:lstStyle>
          <a:p/>
        </p:txBody>
      </p:sp>
      <p:sp>
        <p:nvSpPr>
          <p:cNvPr id="75" name="Shape 75"/>
          <p:cNvSpPr txBox="1"/>
          <p:nvPr>
            <p:ph idx="1" type="body"/>
          </p:nvPr>
        </p:nvSpPr>
        <p:spPr>
          <a:xfrm>
            <a:off x="239842" y="2057400"/>
            <a:ext cx="3339178"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1600" u="none" cap="none" strike="noStrike">
                <a:solidFill>
                  <a:schemeClr val="accent1"/>
                </a:solidFill>
                <a:latin typeface="Corbel"/>
                <a:ea typeface="Corbel"/>
                <a:cs typeface="Corbel"/>
                <a:sym typeface="Corbel"/>
              </a:defRPr>
            </a:lvl1pPr>
            <a:lvl2pPr indent="457200" lvl="1" marL="0" marR="0" rtl="0" algn="l">
              <a:lnSpc>
                <a:spcPct val="90000"/>
              </a:lnSpc>
              <a:spcBef>
                <a:spcPts val="1000"/>
              </a:spcBef>
              <a:spcAft>
                <a:spcPts val="0"/>
              </a:spcAft>
              <a:buClr>
                <a:schemeClr val="accent1"/>
              </a:buClr>
              <a:buFont typeface="Corbel"/>
              <a:buNone/>
              <a:defRPr b="0" i="0" sz="1600" u="none" cap="none" strike="noStrike">
                <a:solidFill>
                  <a:schemeClr val="accent1"/>
                </a:solidFill>
                <a:latin typeface="Corbel"/>
                <a:ea typeface="Corbel"/>
                <a:cs typeface="Corbel"/>
                <a:sym typeface="Corbel"/>
              </a:defRPr>
            </a:lvl2pPr>
            <a:lvl3pPr indent="914400" lvl="2" marL="0" marR="0" rtl="0" algn="l">
              <a:lnSpc>
                <a:spcPct val="90000"/>
              </a:lnSpc>
              <a:spcBef>
                <a:spcPts val="1000"/>
              </a:spcBef>
              <a:spcAft>
                <a:spcPts val="0"/>
              </a:spcAft>
              <a:buClr>
                <a:schemeClr val="accent1"/>
              </a:buClr>
              <a:buFont typeface="Corbel"/>
              <a:buNone/>
              <a:defRPr b="0" i="0" sz="1600" u="none" cap="none" strike="noStrike">
                <a:solidFill>
                  <a:schemeClr val="accent1"/>
                </a:solidFill>
                <a:latin typeface="Corbel"/>
                <a:ea typeface="Corbel"/>
                <a:cs typeface="Corbel"/>
                <a:sym typeface="Corbel"/>
              </a:defRPr>
            </a:lvl3pPr>
            <a:lvl4pPr indent="1371600" lvl="3" marL="0" marR="0" rtl="0" algn="l">
              <a:lnSpc>
                <a:spcPct val="90000"/>
              </a:lnSpc>
              <a:spcBef>
                <a:spcPts val="1000"/>
              </a:spcBef>
              <a:spcAft>
                <a:spcPts val="0"/>
              </a:spcAft>
              <a:buClr>
                <a:schemeClr val="accent1"/>
              </a:buClr>
              <a:buFont typeface="Corbel"/>
              <a:buNone/>
              <a:defRPr b="0" i="0" sz="1600" u="none" cap="none" strike="noStrike">
                <a:solidFill>
                  <a:schemeClr val="accent1"/>
                </a:solidFill>
                <a:latin typeface="Corbel"/>
                <a:ea typeface="Corbel"/>
                <a:cs typeface="Corbel"/>
                <a:sym typeface="Corbel"/>
              </a:defRPr>
            </a:lvl4pPr>
            <a:lvl5pPr indent="1828800" lvl="4" marL="0" marR="0" rtl="0" algn="l">
              <a:lnSpc>
                <a:spcPct val="90000"/>
              </a:lnSpc>
              <a:spcBef>
                <a:spcPts val="1000"/>
              </a:spcBef>
              <a:spcAft>
                <a:spcPts val="0"/>
              </a:spcAft>
              <a:buClr>
                <a:schemeClr val="accent1"/>
              </a:buClr>
              <a:buFont typeface="Corbel"/>
              <a:buNone/>
              <a:defRPr b="0" i="0" sz="16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descr="Picture Placeholder 5" id="76" name="Shape 76"/>
          <p:cNvSpPr/>
          <p:nvPr>
            <p:ph idx="2" type="pic"/>
          </p:nvPr>
        </p:nvSpPr>
        <p:spPr>
          <a:xfrm>
            <a:off x="3741737" y="457200"/>
            <a:ext cx="5132388" cy="54117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2400" u="none" cap="none" strike="noStrike">
                <a:solidFill>
                  <a:schemeClr val="accent1"/>
                </a:solidFill>
                <a:latin typeface="Corbel"/>
                <a:ea typeface="Corbel"/>
                <a:cs typeface="Corbel"/>
                <a:sym typeface="Corbel"/>
              </a:defRPr>
            </a:lvl1pPr>
            <a:lvl2pPr indent="-130175" lvl="1" marL="295275"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2pPr>
            <a:lvl3pPr indent="-336867" lvl="2" marL="832167"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3pPr>
            <a:lvl4pPr indent="-144992" lvl="3" marL="1046692"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4pPr>
            <a:lvl5pPr indent="-170920" lvl="4" marL="128852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id="77" name="Shape 77"/>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Corbel"/>
              <a:buNone/>
            </a:pPr>
            <a:fld id="{00000000-1234-1234-1234-123412341234}" type="slidenum">
              <a:rPr b="0" i="0" lang="en-US" sz="1200" u="none" cap="none" strike="noStrike">
                <a:solidFill>
                  <a:srgbClr val="0C141A"/>
                </a:solidFill>
                <a:latin typeface="Corbel"/>
                <a:ea typeface="Corbel"/>
                <a:cs typeface="Corbel"/>
                <a:sym typeface="Corbe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Pictures with Captions">
    <p:spTree>
      <p:nvGrpSpPr>
        <p:cNvPr id="78" name="Shape 78"/>
        <p:cNvGrpSpPr/>
        <p:nvPr/>
      </p:nvGrpSpPr>
      <p:grpSpPr>
        <a:xfrm>
          <a:off x="0" y="0"/>
          <a:ext cx="0" cy="0"/>
          <a:chOff x="0" y="0"/>
          <a:chExt cx="0" cy="0"/>
        </a:xfrm>
      </p:grpSpPr>
      <p:sp>
        <p:nvSpPr>
          <p:cNvPr id="79" name="Shape 79"/>
          <p:cNvSpPr txBox="1"/>
          <p:nvPr>
            <p:ph type="title"/>
          </p:nvPr>
        </p:nvSpPr>
        <p:spPr>
          <a:xfrm>
            <a:off x="238539" y="365125"/>
            <a:ext cx="8664438" cy="1325564"/>
          </a:xfrm>
          <a:prstGeom prst="rect">
            <a:avLst/>
          </a:prstGeom>
          <a:noFill/>
          <a:ln>
            <a:noFill/>
          </a:ln>
        </p:spPr>
        <p:txBody>
          <a:bodyPr anchorCtr="0" anchor="b" bIns="91425" lIns="91425" rIns="91425" wrap="square" tIns="91425"/>
          <a:lstStyle>
            <a:lvl1pPr indent="0" lvl="0"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1pPr>
            <a:lvl2pPr indent="0" lvl="1"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2pPr>
            <a:lvl3pPr indent="0" lvl="2"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3pPr>
            <a:lvl4pPr indent="0" lvl="3"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4pPr>
            <a:lvl5pPr indent="0" lvl="4"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5pPr>
            <a:lvl6pPr indent="0" lvl="5"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6pPr>
            <a:lvl7pPr indent="0" lvl="6"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7pPr>
            <a:lvl8pPr indent="0" lvl="7"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8pPr>
            <a:lvl9pPr indent="0" lvl="8"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9pPr>
          </a:lstStyle>
          <a:p/>
        </p:txBody>
      </p:sp>
      <p:sp>
        <p:nvSpPr>
          <p:cNvPr descr="Picture Placeholder 3" id="80" name="Shape 80"/>
          <p:cNvSpPr/>
          <p:nvPr>
            <p:ph idx="2" type="pic"/>
          </p:nvPr>
        </p:nvSpPr>
        <p:spPr>
          <a:xfrm>
            <a:off x="238125" y="1899235"/>
            <a:ext cx="2649454" cy="2432051"/>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2400" u="none" cap="none" strike="noStrike">
                <a:solidFill>
                  <a:schemeClr val="accent1"/>
                </a:solidFill>
                <a:latin typeface="Corbel"/>
                <a:ea typeface="Corbel"/>
                <a:cs typeface="Corbel"/>
                <a:sym typeface="Corbel"/>
              </a:defRPr>
            </a:lvl1pPr>
            <a:lvl2pPr indent="-130175" lvl="1" marL="295275"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2pPr>
            <a:lvl3pPr indent="-336867" lvl="2" marL="832167"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3pPr>
            <a:lvl4pPr indent="-144992" lvl="3" marL="1046692"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4pPr>
            <a:lvl5pPr indent="-170920" lvl="4" marL="128852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descr="Picture Placeholder 3" id="81" name="Shape 81"/>
          <p:cNvSpPr/>
          <p:nvPr>
            <p:ph idx="3" type="pic"/>
          </p:nvPr>
        </p:nvSpPr>
        <p:spPr>
          <a:xfrm>
            <a:off x="3245823" y="1899235"/>
            <a:ext cx="2649454" cy="2432051"/>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2400" u="none" cap="none" strike="noStrike">
                <a:solidFill>
                  <a:schemeClr val="accent1"/>
                </a:solidFill>
                <a:latin typeface="Corbel"/>
                <a:ea typeface="Corbel"/>
                <a:cs typeface="Corbel"/>
                <a:sym typeface="Corbel"/>
              </a:defRPr>
            </a:lvl1pPr>
            <a:lvl2pPr indent="-130175" lvl="1" marL="295275"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2pPr>
            <a:lvl3pPr indent="-336867" lvl="2" marL="832167"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3pPr>
            <a:lvl4pPr indent="-144992" lvl="3" marL="1046692"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4pPr>
            <a:lvl5pPr indent="-170920" lvl="4" marL="128852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descr="Picture Placeholder 3" id="82" name="Shape 82"/>
          <p:cNvSpPr/>
          <p:nvPr>
            <p:ph idx="4" type="pic"/>
          </p:nvPr>
        </p:nvSpPr>
        <p:spPr>
          <a:xfrm>
            <a:off x="6253522" y="1899235"/>
            <a:ext cx="2649455" cy="2432051"/>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2400" u="none" cap="none" strike="noStrike">
                <a:solidFill>
                  <a:schemeClr val="accent1"/>
                </a:solidFill>
                <a:latin typeface="Corbel"/>
                <a:ea typeface="Corbel"/>
                <a:cs typeface="Corbel"/>
                <a:sym typeface="Corbel"/>
              </a:defRPr>
            </a:lvl1pPr>
            <a:lvl2pPr indent="-130175" lvl="1" marL="295275"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2pPr>
            <a:lvl3pPr indent="-336867" lvl="2" marL="832167"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3pPr>
            <a:lvl4pPr indent="-144992" lvl="3" marL="1046692"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4pPr>
            <a:lvl5pPr indent="-170920" lvl="4" marL="128852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id="83" name="Shape 83"/>
          <p:cNvSpPr txBox="1"/>
          <p:nvPr>
            <p:ph idx="1" type="body"/>
          </p:nvPr>
        </p:nvSpPr>
        <p:spPr>
          <a:xfrm>
            <a:off x="238125" y="4459287"/>
            <a:ext cx="2649142" cy="1395413"/>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1500" u="none" cap="none" strike="noStrike">
                <a:solidFill>
                  <a:schemeClr val="accent1"/>
                </a:solidFill>
                <a:latin typeface="Corbel"/>
                <a:ea typeface="Corbel"/>
                <a:cs typeface="Corbel"/>
                <a:sym typeface="Corbel"/>
              </a:defRPr>
            </a:lvl1pPr>
            <a:lvl2pPr indent="-187325" lvl="1" marL="295275" marR="0" rtl="0" algn="l">
              <a:lnSpc>
                <a:spcPct val="90000"/>
              </a:lnSpc>
              <a:spcBef>
                <a:spcPts val="1000"/>
              </a:spcBef>
              <a:spcAft>
                <a:spcPts val="0"/>
              </a:spcAft>
              <a:buClr>
                <a:schemeClr val="accent1"/>
              </a:buClr>
              <a:buSzPct val="100000"/>
              <a:buFont typeface="Corbel"/>
              <a:buChar char="•"/>
              <a:defRPr b="0" i="0" sz="1500" u="none" cap="none" strike="noStrike">
                <a:solidFill>
                  <a:schemeClr val="accent1"/>
                </a:solidFill>
                <a:latin typeface="Corbel"/>
                <a:ea typeface="Corbel"/>
                <a:cs typeface="Corbel"/>
                <a:sym typeface="Corbel"/>
              </a:defRPr>
            </a:lvl2pPr>
            <a:lvl3pPr indent="-375626" lvl="2" marL="813776" marR="0" rtl="0" algn="l">
              <a:lnSpc>
                <a:spcPct val="90000"/>
              </a:lnSpc>
              <a:spcBef>
                <a:spcPts val="1000"/>
              </a:spcBef>
              <a:spcAft>
                <a:spcPts val="0"/>
              </a:spcAft>
              <a:buClr>
                <a:schemeClr val="accent1"/>
              </a:buClr>
              <a:buSzPct val="100000"/>
              <a:buFont typeface="Corbel"/>
              <a:buChar char="—"/>
              <a:defRPr b="0" i="0" sz="1500" u="none" cap="none" strike="noStrike">
                <a:solidFill>
                  <a:schemeClr val="accent1"/>
                </a:solidFill>
                <a:latin typeface="Corbel"/>
                <a:ea typeface="Corbel"/>
                <a:cs typeface="Corbel"/>
                <a:sym typeface="Corbel"/>
              </a:defRPr>
            </a:lvl3pPr>
            <a:lvl4pPr indent="-183753" lvl="3" marL="1028303" marR="0" rtl="0" algn="l">
              <a:lnSpc>
                <a:spcPct val="90000"/>
              </a:lnSpc>
              <a:spcBef>
                <a:spcPts val="1000"/>
              </a:spcBef>
              <a:spcAft>
                <a:spcPts val="0"/>
              </a:spcAft>
              <a:buClr>
                <a:schemeClr val="accent1"/>
              </a:buClr>
              <a:buSzPct val="100000"/>
              <a:buFont typeface="Corbel"/>
              <a:buChar char="•"/>
              <a:defRPr b="0" i="0" sz="1500" u="none" cap="none" strike="noStrike">
                <a:solidFill>
                  <a:schemeClr val="accent1"/>
                </a:solidFill>
                <a:latin typeface="Corbel"/>
                <a:ea typeface="Corbel"/>
                <a:cs typeface="Corbel"/>
                <a:sym typeface="Corbel"/>
              </a:defRPr>
            </a:lvl4pPr>
            <a:lvl5pPr indent="-267492" lvl="4" marL="1327943" marR="0" rtl="0" algn="l">
              <a:lnSpc>
                <a:spcPct val="90000"/>
              </a:lnSpc>
              <a:spcBef>
                <a:spcPts val="1000"/>
              </a:spcBef>
              <a:spcAft>
                <a:spcPts val="0"/>
              </a:spcAft>
              <a:buClr>
                <a:schemeClr val="accent1"/>
              </a:buClr>
              <a:buSzPct val="100000"/>
              <a:buFont typeface="Corbel"/>
              <a:buChar char="•"/>
              <a:defRPr b="0" i="0" sz="15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descr="Text Placeholder 7" id="84" name="Shape 84"/>
          <p:cNvSpPr txBox="1"/>
          <p:nvPr>
            <p:ph idx="5" type="body"/>
          </p:nvPr>
        </p:nvSpPr>
        <p:spPr>
          <a:xfrm>
            <a:off x="3246135" y="4459287"/>
            <a:ext cx="2649142" cy="1395413"/>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2400" u="none" cap="none" strike="noStrike">
                <a:solidFill>
                  <a:schemeClr val="accent1"/>
                </a:solidFill>
                <a:latin typeface="Corbel"/>
                <a:ea typeface="Corbel"/>
                <a:cs typeface="Corbel"/>
                <a:sym typeface="Corbel"/>
              </a:defRPr>
            </a:lvl1pPr>
            <a:lvl2pPr indent="-130175" lvl="1" marL="295275"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2pPr>
            <a:lvl3pPr indent="-336867" lvl="2" marL="832167"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3pPr>
            <a:lvl4pPr indent="-144992" lvl="3" marL="1046692"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4pPr>
            <a:lvl5pPr indent="-170920" lvl="4" marL="128852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descr="Text Placeholder 7" id="85" name="Shape 85"/>
          <p:cNvSpPr txBox="1"/>
          <p:nvPr>
            <p:ph idx="6" type="body"/>
          </p:nvPr>
        </p:nvSpPr>
        <p:spPr>
          <a:xfrm>
            <a:off x="6253522" y="4459287"/>
            <a:ext cx="2649142" cy="1395413"/>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2400" u="none" cap="none" strike="noStrike">
                <a:solidFill>
                  <a:schemeClr val="accent1"/>
                </a:solidFill>
                <a:latin typeface="Corbel"/>
                <a:ea typeface="Corbel"/>
                <a:cs typeface="Corbel"/>
                <a:sym typeface="Corbel"/>
              </a:defRPr>
            </a:lvl1pPr>
            <a:lvl2pPr indent="-130175" lvl="1" marL="295275"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2pPr>
            <a:lvl3pPr indent="-336867" lvl="2" marL="832167"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3pPr>
            <a:lvl4pPr indent="-144992" lvl="3" marL="1046692"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4pPr>
            <a:lvl5pPr indent="-170920" lvl="4" marL="128852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cxnSp>
        <p:nvCxnSpPr>
          <p:cNvPr descr="Straight Connector 10" id="86" name="Shape 86"/>
          <p:cNvCxnSpPr/>
          <p:nvPr/>
        </p:nvCxnSpPr>
        <p:spPr>
          <a:xfrm flipH="1">
            <a:off x="3068052" y="1899235"/>
            <a:ext cx="1" cy="3969752"/>
          </a:xfrm>
          <a:prstGeom prst="straightConnector1">
            <a:avLst/>
          </a:prstGeom>
          <a:noFill/>
          <a:ln cap="flat" cmpd="sng" w="9525">
            <a:solidFill>
              <a:srgbClr val="808080"/>
            </a:solidFill>
            <a:prstDash val="solid"/>
            <a:miter lim="8000"/>
            <a:headEnd len="med" w="med" type="none"/>
            <a:tailEnd len="med" w="med" type="none"/>
          </a:ln>
        </p:spPr>
      </p:cxnSp>
      <p:cxnSp>
        <p:nvCxnSpPr>
          <p:cNvPr descr="Straight Connector 12" id="87" name="Shape 87"/>
          <p:cNvCxnSpPr/>
          <p:nvPr/>
        </p:nvCxnSpPr>
        <p:spPr>
          <a:xfrm flipH="1">
            <a:off x="6081962" y="1899235"/>
            <a:ext cx="1" cy="3969752"/>
          </a:xfrm>
          <a:prstGeom prst="straightConnector1">
            <a:avLst/>
          </a:prstGeom>
          <a:noFill/>
          <a:ln cap="flat" cmpd="sng" w="9525">
            <a:solidFill>
              <a:srgbClr val="808080"/>
            </a:solidFill>
            <a:prstDash val="solid"/>
            <a:miter lim="8000"/>
            <a:headEnd len="med" w="med" type="none"/>
            <a:tailEnd len="med" w="med" type="none"/>
          </a:ln>
        </p:spPr>
      </p:cxnSp>
      <p:sp>
        <p:nvSpPr>
          <p:cNvPr id="88" name="Shape 88"/>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Corbel"/>
              <a:buNone/>
            </a:pPr>
            <a:fld id="{00000000-1234-1234-1234-123412341234}" type="slidenum">
              <a:rPr b="0" i="0" lang="en-US" sz="1200" u="none" cap="none" strike="noStrike">
                <a:solidFill>
                  <a:srgbClr val="0C141A"/>
                </a:solidFill>
                <a:latin typeface="Corbel"/>
                <a:ea typeface="Corbel"/>
                <a:cs typeface="Corbel"/>
                <a:sym typeface="Corbe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type="title">
  <p:cSld name="Title Slide">
    <p:spTree>
      <p:nvGrpSpPr>
        <p:cNvPr id="18" name="Shape 18"/>
        <p:cNvGrpSpPr/>
        <p:nvPr/>
      </p:nvGrpSpPr>
      <p:grpSpPr>
        <a:xfrm>
          <a:off x="0" y="0"/>
          <a:ext cx="0" cy="0"/>
          <a:chOff x="0" y="0"/>
          <a:chExt cx="0" cy="0"/>
        </a:xfrm>
      </p:grpSpPr>
      <p:pic>
        <p:nvPicPr>
          <p:cNvPr descr="Picture 6" id="19" name="Shape 19"/>
          <p:cNvPicPr preferRelativeResize="0"/>
          <p:nvPr/>
        </p:nvPicPr>
        <p:blipFill rotWithShape="1">
          <a:blip r:embed="rId2">
            <a:alphaModFix/>
          </a:blip>
          <a:srcRect b="0" l="0" r="0" t="0"/>
          <a:stretch/>
        </p:blipFill>
        <p:spPr>
          <a:xfrm>
            <a:off x="0" y="3607856"/>
            <a:ext cx="9009888" cy="3244077"/>
          </a:xfrm>
          <a:prstGeom prst="rect">
            <a:avLst/>
          </a:prstGeom>
          <a:noFill/>
          <a:ln>
            <a:noFill/>
          </a:ln>
        </p:spPr>
      </p:pic>
      <p:sp>
        <p:nvSpPr>
          <p:cNvPr id="20" name="Shape 20"/>
          <p:cNvSpPr txBox="1"/>
          <p:nvPr>
            <p:ph type="title"/>
          </p:nvPr>
        </p:nvSpPr>
        <p:spPr>
          <a:xfrm>
            <a:off x="685800" y="1980771"/>
            <a:ext cx="7772400" cy="1600297"/>
          </a:xfrm>
          <a:prstGeom prst="rect">
            <a:avLst/>
          </a:prstGeom>
          <a:noFill/>
          <a:ln>
            <a:noFill/>
          </a:ln>
        </p:spPr>
        <p:txBody>
          <a:bodyPr anchorCtr="0" anchor="b" bIns="91425" lIns="91425" rIns="91425" wrap="square" tIns="91425"/>
          <a:lstStyle>
            <a:lvl1pPr indent="0" lvl="0" marL="0" marR="0" rtl="0" algn="ctr">
              <a:lnSpc>
                <a:spcPct val="90000"/>
              </a:lnSpc>
              <a:spcBef>
                <a:spcPts val="0"/>
              </a:spcBef>
              <a:spcAft>
                <a:spcPts val="0"/>
              </a:spcAft>
              <a:buClr>
                <a:srgbClr val="0E4A76"/>
              </a:buClr>
              <a:buFont typeface="Source Sans Pro"/>
              <a:buNone/>
              <a:defRPr b="1" i="0" sz="4800" u="none" cap="none" strike="noStrike">
                <a:solidFill>
                  <a:srgbClr val="0E4A76"/>
                </a:solidFill>
                <a:latin typeface="Source Sans Pro"/>
                <a:ea typeface="Source Sans Pro"/>
                <a:cs typeface="Source Sans Pro"/>
                <a:sym typeface="Source Sans Pro"/>
              </a:defRPr>
            </a:lvl1pPr>
            <a:lvl2pPr indent="0" lvl="1"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2pPr>
            <a:lvl3pPr indent="0" lvl="2"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3pPr>
            <a:lvl4pPr indent="0" lvl="3"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4pPr>
            <a:lvl5pPr indent="0" lvl="4"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5pPr>
            <a:lvl6pPr indent="0" lvl="5"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6pPr>
            <a:lvl7pPr indent="0" lvl="6"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7pPr>
            <a:lvl8pPr indent="0" lvl="7"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8pPr>
            <a:lvl9pPr indent="0" lvl="8"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9pPr>
          </a:lstStyle>
          <a:p/>
        </p:txBody>
      </p:sp>
      <p:sp>
        <p:nvSpPr>
          <p:cNvPr id="21" name="Shape 21"/>
          <p:cNvSpPr txBox="1"/>
          <p:nvPr>
            <p:ph idx="1" type="body"/>
          </p:nvPr>
        </p:nvSpPr>
        <p:spPr>
          <a:xfrm>
            <a:off x="1143000" y="3673142"/>
            <a:ext cx="6858000" cy="677039"/>
          </a:xfrm>
          <a:prstGeom prst="rect">
            <a:avLst/>
          </a:prstGeom>
          <a:noFill/>
          <a:ln>
            <a:noFill/>
          </a:ln>
        </p:spPr>
        <p:txBody>
          <a:bodyPr anchorCtr="0" anchor="t" bIns="91425" lIns="91425" rIns="91425" wrap="square" tIns="91425"/>
          <a:lstStyle>
            <a:lvl1pPr indent="0" lvl="0" marL="0" marR="0" rtl="0" algn="ctr">
              <a:lnSpc>
                <a:spcPct val="90000"/>
              </a:lnSpc>
              <a:spcBef>
                <a:spcPts val="1000"/>
              </a:spcBef>
              <a:spcAft>
                <a:spcPts val="0"/>
              </a:spcAft>
              <a:buClr>
                <a:schemeClr val="accent1"/>
              </a:buClr>
              <a:buFont typeface="Corbel"/>
              <a:buNone/>
              <a:defRPr b="0" i="0" sz="2000" u="none" cap="none" strike="noStrike">
                <a:solidFill>
                  <a:schemeClr val="accent1"/>
                </a:solidFill>
                <a:latin typeface="Corbel"/>
                <a:ea typeface="Corbel"/>
                <a:cs typeface="Corbel"/>
                <a:sym typeface="Corbel"/>
              </a:defRPr>
            </a:lvl1pPr>
            <a:lvl2pPr indent="457200" lvl="1" marL="0" marR="0" rtl="0" algn="ctr">
              <a:lnSpc>
                <a:spcPct val="90000"/>
              </a:lnSpc>
              <a:spcBef>
                <a:spcPts val="1000"/>
              </a:spcBef>
              <a:spcAft>
                <a:spcPts val="0"/>
              </a:spcAft>
              <a:buClr>
                <a:schemeClr val="accent1"/>
              </a:buClr>
              <a:buFont typeface="Corbel"/>
              <a:buNone/>
              <a:defRPr b="0" i="0" sz="2000" u="none" cap="none" strike="noStrike">
                <a:solidFill>
                  <a:schemeClr val="accent1"/>
                </a:solidFill>
                <a:latin typeface="Corbel"/>
                <a:ea typeface="Corbel"/>
                <a:cs typeface="Corbel"/>
                <a:sym typeface="Corbel"/>
              </a:defRPr>
            </a:lvl2pPr>
            <a:lvl3pPr indent="914400" lvl="2" marL="0" marR="0" rtl="0" algn="ctr">
              <a:lnSpc>
                <a:spcPct val="90000"/>
              </a:lnSpc>
              <a:spcBef>
                <a:spcPts val="1000"/>
              </a:spcBef>
              <a:spcAft>
                <a:spcPts val="0"/>
              </a:spcAft>
              <a:buClr>
                <a:schemeClr val="accent1"/>
              </a:buClr>
              <a:buFont typeface="Corbel"/>
              <a:buNone/>
              <a:defRPr b="0" i="0" sz="2000" u="none" cap="none" strike="noStrike">
                <a:solidFill>
                  <a:schemeClr val="accent1"/>
                </a:solidFill>
                <a:latin typeface="Corbel"/>
                <a:ea typeface="Corbel"/>
                <a:cs typeface="Corbel"/>
                <a:sym typeface="Corbel"/>
              </a:defRPr>
            </a:lvl3pPr>
            <a:lvl4pPr indent="1371600" lvl="3" marL="0" marR="0" rtl="0" algn="ctr">
              <a:lnSpc>
                <a:spcPct val="90000"/>
              </a:lnSpc>
              <a:spcBef>
                <a:spcPts val="1000"/>
              </a:spcBef>
              <a:spcAft>
                <a:spcPts val="0"/>
              </a:spcAft>
              <a:buClr>
                <a:schemeClr val="accent1"/>
              </a:buClr>
              <a:buFont typeface="Corbel"/>
              <a:buNone/>
              <a:defRPr b="0" i="0" sz="2000" u="none" cap="none" strike="noStrike">
                <a:solidFill>
                  <a:schemeClr val="accent1"/>
                </a:solidFill>
                <a:latin typeface="Corbel"/>
                <a:ea typeface="Corbel"/>
                <a:cs typeface="Corbel"/>
                <a:sym typeface="Corbel"/>
              </a:defRPr>
            </a:lvl4pPr>
            <a:lvl5pPr indent="1828800" lvl="4" marL="0" marR="0" rtl="0" algn="ctr">
              <a:lnSpc>
                <a:spcPct val="90000"/>
              </a:lnSpc>
              <a:spcBef>
                <a:spcPts val="1000"/>
              </a:spcBef>
              <a:spcAft>
                <a:spcPts val="0"/>
              </a:spcAft>
              <a:buClr>
                <a:schemeClr val="accent1"/>
              </a:buClr>
              <a:buFont typeface="Corbel"/>
              <a:buNone/>
              <a:defRPr b="0" i="0" sz="20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pic>
        <p:nvPicPr>
          <p:cNvPr descr="Picture 7" id="22" name="Shape 22"/>
          <p:cNvPicPr preferRelativeResize="0"/>
          <p:nvPr/>
        </p:nvPicPr>
        <p:blipFill rotWithShape="1">
          <a:blip r:embed="rId3">
            <a:alphaModFix/>
          </a:blip>
          <a:srcRect b="0" l="0" r="0" t="0"/>
          <a:stretch/>
        </p:blipFill>
        <p:spPr>
          <a:xfrm>
            <a:off x="3106738" y="409575"/>
            <a:ext cx="2930282" cy="1424185"/>
          </a:xfrm>
          <a:prstGeom prst="rect">
            <a:avLst/>
          </a:prstGeom>
          <a:noFill/>
          <a:ln>
            <a:noFill/>
          </a:ln>
        </p:spPr>
      </p:pic>
      <p:pic>
        <p:nvPicPr>
          <p:cNvPr descr="Picture 8" id="23" name="Shape 23"/>
          <p:cNvPicPr preferRelativeResize="0"/>
          <p:nvPr/>
        </p:nvPicPr>
        <p:blipFill rotWithShape="1">
          <a:blip r:embed="rId4">
            <a:alphaModFix/>
          </a:blip>
          <a:srcRect b="0" l="0" r="0" t="0"/>
          <a:stretch/>
        </p:blipFill>
        <p:spPr>
          <a:xfrm>
            <a:off x="3660716" y="4626192"/>
            <a:ext cx="1822569" cy="604664"/>
          </a:xfrm>
          <a:prstGeom prst="rect">
            <a:avLst/>
          </a:prstGeom>
          <a:noFill/>
          <a:ln>
            <a:noFill/>
          </a:ln>
        </p:spPr>
      </p:pic>
      <p:sp>
        <p:nvSpPr>
          <p:cNvPr descr="TextBox 9" id="24" name="Shape 24"/>
          <p:cNvSpPr/>
          <p:nvPr/>
        </p:nvSpPr>
        <p:spPr>
          <a:xfrm>
            <a:off x="7762313" y="6166491"/>
            <a:ext cx="1506072" cy="396241"/>
          </a:xfrm>
          <a:prstGeom prst="rect">
            <a:avLst/>
          </a:prstGeom>
          <a:noFill/>
          <a:ln>
            <a:noFill/>
          </a:ln>
        </p:spPr>
        <p:txBody>
          <a:bodyPr anchorCtr="0" anchor="t" bIns="45700" lIns="45700" rIns="45700" wrap="square" tIns="45700">
            <a:noAutofit/>
          </a:bodyPr>
          <a:lstStyle/>
          <a:p>
            <a:pPr indent="0" lvl="0" marL="0" marR="0" rtl="0" algn="l">
              <a:lnSpc>
                <a:spcPct val="100000"/>
              </a:lnSpc>
              <a:spcBef>
                <a:spcPts val="0"/>
              </a:spcBef>
              <a:spcAft>
                <a:spcPts val="0"/>
              </a:spcAft>
              <a:buClr>
                <a:srgbClr val="0C141A"/>
              </a:buClr>
              <a:buSzPct val="25000"/>
              <a:buFont typeface="Corbel"/>
              <a:buNone/>
            </a:pPr>
            <a:r>
              <a:rPr b="0" i="0" lang="en-US" sz="2100" u="none" cap="none" strike="noStrike">
                <a:solidFill>
                  <a:srgbClr val="0C141A"/>
                </a:solidFill>
                <a:latin typeface="Corbel"/>
                <a:ea typeface="Corbel"/>
                <a:cs typeface="Corbel"/>
                <a:sym typeface="Corbel"/>
              </a:rPr>
              <a:t>#GHC17</a:t>
            </a:r>
          </a:p>
        </p:txBody>
      </p:sp>
      <p:pic>
        <p:nvPicPr>
          <p:cNvPr descr="Picture 10" id="25" name="Shape 25"/>
          <p:cNvPicPr preferRelativeResize="0"/>
          <p:nvPr/>
        </p:nvPicPr>
        <p:blipFill rotWithShape="1">
          <a:blip r:embed="rId5">
            <a:alphaModFix/>
          </a:blip>
          <a:srcRect b="0" l="0" r="0" t="0"/>
          <a:stretch/>
        </p:blipFill>
        <p:spPr>
          <a:xfrm>
            <a:off x="7626023" y="6265131"/>
            <a:ext cx="191009" cy="191009"/>
          </a:xfrm>
          <a:prstGeom prst="rect">
            <a:avLst/>
          </a:prstGeom>
          <a:noFill/>
          <a:ln>
            <a:noFill/>
          </a:ln>
        </p:spPr>
      </p:pic>
      <p:sp>
        <p:nvSpPr>
          <p:cNvPr id="26" name="Shape 26"/>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Corbel"/>
              <a:buNone/>
            </a:pPr>
            <a:fld id="{00000000-1234-1234-1234-123412341234}" type="slidenum">
              <a:rPr b="0" i="0" lang="en-US" sz="1200" u="none" cap="none" strike="noStrike">
                <a:solidFill>
                  <a:srgbClr val="0C141A"/>
                </a:solidFill>
                <a:latin typeface="Corbel"/>
                <a:ea typeface="Corbel"/>
                <a:cs typeface="Corbel"/>
                <a:sym typeface="Corbe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Title and Content">
    <p:spTree>
      <p:nvGrpSpPr>
        <p:cNvPr id="27" name="Shape 27"/>
        <p:cNvGrpSpPr/>
        <p:nvPr/>
      </p:nvGrpSpPr>
      <p:grpSpPr>
        <a:xfrm>
          <a:off x="0" y="0"/>
          <a:ext cx="0" cy="0"/>
          <a:chOff x="0" y="0"/>
          <a:chExt cx="0" cy="0"/>
        </a:xfrm>
      </p:grpSpPr>
      <p:sp>
        <p:nvSpPr>
          <p:cNvPr descr="TextBox 6" id="28" name="Shape 28"/>
          <p:cNvSpPr/>
          <p:nvPr/>
        </p:nvSpPr>
        <p:spPr>
          <a:xfrm>
            <a:off x="238539" y="6311593"/>
            <a:ext cx="8664438" cy="316717"/>
          </a:xfrm>
          <a:prstGeom prst="rect">
            <a:avLst/>
          </a:prstGeom>
          <a:noFill/>
          <a:ln>
            <a:noFill/>
          </a:ln>
        </p:spPr>
        <p:txBody>
          <a:bodyPr anchorCtr="0" anchor="t" bIns="45700" lIns="45700" rIns="45700" wrap="square" tIns="45700">
            <a:noAutofit/>
          </a:bodyPr>
          <a:lstStyle/>
          <a:p>
            <a:pPr indent="0" lvl="0" marL="0" marR="0" rtl="0" algn="ctr">
              <a:lnSpc>
                <a:spcPct val="100000"/>
              </a:lnSpc>
              <a:spcBef>
                <a:spcPts val="0"/>
              </a:spcBef>
              <a:spcAft>
                <a:spcPts val="0"/>
              </a:spcAft>
              <a:buClr>
                <a:srgbClr val="808080"/>
              </a:buClr>
              <a:buSzPct val="25000"/>
              <a:buFont typeface="Arial"/>
              <a:buNone/>
            </a:pPr>
            <a:r>
              <a:rPr b="0" i="0" lang="en-US" sz="800" u="none" cap="none" strike="noStrike">
                <a:solidFill>
                  <a:srgbClr val="808080"/>
                </a:solidFill>
                <a:latin typeface="Arial"/>
                <a:ea typeface="Arial"/>
                <a:cs typeface="Arial"/>
                <a:sym typeface="Arial"/>
              </a:rPr>
              <a:t>PAGE     |    </a:t>
            </a:r>
            <a:r>
              <a:rPr b="1" i="0" lang="en-US" sz="800" u="none" cap="none" strike="noStrike">
                <a:solidFill>
                  <a:srgbClr val="808080"/>
                </a:solidFill>
                <a:latin typeface="Arial"/>
                <a:ea typeface="Arial"/>
                <a:cs typeface="Arial"/>
                <a:sym typeface="Arial"/>
              </a:rPr>
              <a:t>GRACE HOPPER CELEBRATION FOR WOMEN IN COMPUTING 2017   </a:t>
            </a:r>
          </a:p>
          <a:p>
            <a:pPr indent="0" lvl="0" marL="0" marR="0" rtl="0" algn="ctr">
              <a:lnSpc>
                <a:spcPct val="100000"/>
              </a:lnSpc>
              <a:spcBef>
                <a:spcPts val="0"/>
              </a:spcBef>
              <a:spcAft>
                <a:spcPts val="0"/>
              </a:spcAft>
              <a:buClr>
                <a:srgbClr val="808080"/>
              </a:buClr>
              <a:buSzPct val="25000"/>
              <a:buFont typeface="Arial"/>
              <a:buNone/>
            </a:pPr>
            <a:r>
              <a:rPr b="0" i="0" lang="en-US" sz="800" u="none" cap="none" strike="noStrike">
                <a:solidFill>
                  <a:srgbClr val="808080"/>
                </a:solidFill>
                <a:latin typeface="Arial"/>
                <a:ea typeface="Arial"/>
                <a:cs typeface="Arial"/>
                <a:sym typeface="Arial"/>
              </a:rPr>
              <a:t>PRESENTED BY THE ANITA BORG INSTITUTE AND THE ASSOCIATION FOR COMPUTING MACHINERY </a:t>
            </a:r>
          </a:p>
        </p:txBody>
      </p:sp>
      <p:pic>
        <p:nvPicPr>
          <p:cNvPr descr="Picture 7" id="29" name="Shape 29"/>
          <p:cNvPicPr preferRelativeResize="0"/>
          <p:nvPr/>
        </p:nvPicPr>
        <p:blipFill rotWithShape="1">
          <a:blip r:embed="rId2">
            <a:alphaModFix/>
          </a:blip>
          <a:srcRect b="0" l="0" r="0" t="0"/>
          <a:stretch/>
        </p:blipFill>
        <p:spPr>
          <a:xfrm>
            <a:off x="238539" y="6269801"/>
            <a:ext cx="949851" cy="328526"/>
          </a:xfrm>
          <a:prstGeom prst="rect">
            <a:avLst/>
          </a:prstGeom>
          <a:noFill/>
          <a:ln>
            <a:noFill/>
          </a:ln>
        </p:spPr>
      </p:pic>
      <p:sp>
        <p:nvSpPr>
          <p:cNvPr descr="TextBox 8" id="30" name="Shape 30"/>
          <p:cNvSpPr/>
          <p:nvPr/>
        </p:nvSpPr>
        <p:spPr>
          <a:xfrm>
            <a:off x="8000040" y="6343715"/>
            <a:ext cx="1506072" cy="301109"/>
          </a:xfrm>
          <a:prstGeom prst="rect">
            <a:avLst/>
          </a:prstGeom>
          <a:noFill/>
          <a:ln>
            <a:noFill/>
          </a:ln>
        </p:spPr>
        <p:txBody>
          <a:bodyPr anchorCtr="0" anchor="t" bIns="45700" lIns="45700" rIns="45700" wrap="square" tIns="45700">
            <a:noAutofit/>
          </a:bodyPr>
          <a:lstStyle/>
          <a:p>
            <a:pPr indent="0" lvl="0" marL="0" marR="0" rtl="0" algn="l">
              <a:lnSpc>
                <a:spcPct val="100000"/>
              </a:lnSpc>
              <a:spcBef>
                <a:spcPts val="0"/>
              </a:spcBef>
              <a:spcAft>
                <a:spcPts val="0"/>
              </a:spcAft>
              <a:buClr>
                <a:srgbClr val="0C141A"/>
              </a:buClr>
              <a:buSzPct val="25000"/>
              <a:buFont typeface="Arial"/>
              <a:buNone/>
            </a:pPr>
            <a:r>
              <a:rPr b="1" i="0" lang="en-US" sz="1500" u="none" cap="none" strike="noStrike">
                <a:solidFill>
                  <a:srgbClr val="0C141A"/>
                </a:solidFill>
                <a:latin typeface="Arial"/>
                <a:ea typeface="Arial"/>
                <a:cs typeface="Arial"/>
                <a:sym typeface="Arial"/>
              </a:rPr>
              <a:t>#GHC17</a:t>
            </a:r>
          </a:p>
        </p:txBody>
      </p:sp>
      <p:pic>
        <p:nvPicPr>
          <p:cNvPr descr="Picture 9" id="31" name="Shape 31"/>
          <p:cNvPicPr preferRelativeResize="0"/>
          <p:nvPr/>
        </p:nvPicPr>
        <p:blipFill rotWithShape="1">
          <a:blip r:embed="rId3">
            <a:alphaModFix/>
          </a:blip>
          <a:srcRect b="0" l="0" r="0" t="0"/>
          <a:stretch/>
        </p:blipFill>
        <p:spPr>
          <a:xfrm>
            <a:off x="7868404" y="6407406"/>
            <a:ext cx="191009" cy="191009"/>
          </a:xfrm>
          <a:prstGeom prst="rect">
            <a:avLst/>
          </a:prstGeom>
          <a:noFill/>
          <a:ln>
            <a:noFill/>
          </a:ln>
        </p:spPr>
      </p:pic>
      <p:sp>
        <p:nvSpPr>
          <p:cNvPr descr="Right Triangle 10" id="32" name="Shape 32"/>
          <p:cNvSpPr/>
          <p:nvPr/>
        </p:nvSpPr>
        <p:spPr>
          <a:xfrm rot="5400000">
            <a:off x="980734" y="-991649"/>
            <a:ext cx="932182" cy="2915481"/>
          </a:xfrm>
          <a:custGeom>
            <a:pathLst>
              <a:path extrusionOk="0" h="120000" w="120000">
                <a:moveTo>
                  <a:pt x="0" y="120000"/>
                </a:moveTo>
                <a:lnTo>
                  <a:pt x="120000" y="120000"/>
                </a:lnTo>
                <a:lnTo>
                  <a:pt x="0" y="0"/>
                </a:lnTo>
                <a:close/>
              </a:path>
            </a:pathLst>
          </a:custGeom>
          <a:solidFill>
            <a:schemeClr val="accent5"/>
          </a:solidFill>
          <a:ln>
            <a:noFill/>
          </a:ln>
        </p:spPr>
        <p:txBody>
          <a:bodyPr anchorCtr="0" anchor="ctr" bIns="45700" lIns="45700" rIns="45700" wrap="square" tIns="45700">
            <a:noAutofit/>
          </a:bodyPr>
          <a:lstStyle/>
          <a:p>
            <a:pPr indent="0" lvl="0" marL="0" marR="0" rtl="0" algn="ctr">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33" name="Shape 33"/>
          <p:cNvSpPr txBox="1"/>
          <p:nvPr>
            <p:ph type="title"/>
          </p:nvPr>
        </p:nvSpPr>
        <p:spPr>
          <a:xfrm>
            <a:off x="238539" y="365125"/>
            <a:ext cx="8664438" cy="1325564"/>
          </a:xfrm>
          <a:prstGeom prst="rect">
            <a:avLst/>
          </a:prstGeom>
          <a:noFill/>
          <a:ln>
            <a:noFill/>
          </a:ln>
        </p:spPr>
        <p:txBody>
          <a:bodyPr anchorCtr="0" anchor="b" bIns="91425" lIns="91425" rIns="91425" wrap="square" tIns="91425"/>
          <a:lstStyle>
            <a:lvl1pPr indent="0" lvl="0" marL="0" marR="0" rtl="0" algn="ctr">
              <a:lnSpc>
                <a:spcPct val="90000"/>
              </a:lnSpc>
              <a:spcBef>
                <a:spcPts val="0"/>
              </a:spcBef>
              <a:spcAft>
                <a:spcPts val="0"/>
              </a:spcAft>
              <a:buClr>
                <a:srgbClr val="0E4A76"/>
              </a:buClr>
              <a:buFont typeface="Arial"/>
              <a:buNone/>
              <a:defRPr b="1" i="0" sz="3600" u="none" cap="none" strike="noStrike">
                <a:solidFill>
                  <a:srgbClr val="0E4A76"/>
                </a:solidFill>
                <a:latin typeface="Arial"/>
                <a:ea typeface="Arial"/>
                <a:cs typeface="Arial"/>
                <a:sym typeface="Arial"/>
              </a:defRPr>
            </a:lvl1pPr>
            <a:lvl2pPr indent="0" lvl="1"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2pPr>
            <a:lvl3pPr indent="0" lvl="2"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3pPr>
            <a:lvl4pPr indent="0" lvl="3"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4pPr>
            <a:lvl5pPr indent="0" lvl="4"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5pPr>
            <a:lvl6pPr indent="0" lvl="5"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6pPr>
            <a:lvl7pPr indent="0" lvl="6"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7pPr>
            <a:lvl8pPr indent="0" lvl="7"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8pPr>
            <a:lvl9pPr indent="0" lvl="8"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9pPr>
          </a:lstStyle>
          <a:p/>
        </p:txBody>
      </p:sp>
      <p:sp>
        <p:nvSpPr>
          <p:cNvPr id="34" name="Shape 34"/>
          <p:cNvSpPr txBox="1"/>
          <p:nvPr>
            <p:ph idx="1" type="body"/>
          </p:nvPr>
        </p:nvSpPr>
        <p:spPr>
          <a:xfrm>
            <a:off x="238539" y="1825625"/>
            <a:ext cx="8664438" cy="4215411"/>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Arial"/>
              <a:buNone/>
              <a:defRPr b="1" i="0" sz="2400" u="none" cap="none" strike="noStrike">
                <a:solidFill>
                  <a:schemeClr val="accent1"/>
                </a:solidFill>
                <a:latin typeface="Arial"/>
                <a:ea typeface="Arial"/>
                <a:cs typeface="Arial"/>
                <a:sym typeface="Arial"/>
              </a:defRPr>
            </a:lvl1pPr>
            <a:lvl2pPr indent="-130175" lvl="1" marL="295275" marR="0" rtl="0" algn="l">
              <a:lnSpc>
                <a:spcPct val="90000"/>
              </a:lnSpc>
              <a:spcBef>
                <a:spcPts val="1000"/>
              </a:spcBef>
              <a:spcAft>
                <a:spcPts val="0"/>
              </a:spcAft>
              <a:buClr>
                <a:schemeClr val="accent1"/>
              </a:buClr>
              <a:buSzPct val="100000"/>
              <a:buFont typeface="Arial"/>
              <a:buChar char="•"/>
              <a:defRPr b="1" i="0" sz="2400" u="none" cap="none" strike="noStrike">
                <a:solidFill>
                  <a:schemeClr val="accent1"/>
                </a:solidFill>
                <a:latin typeface="Arial"/>
                <a:ea typeface="Arial"/>
                <a:cs typeface="Arial"/>
                <a:sym typeface="Arial"/>
              </a:defRPr>
            </a:lvl2pPr>
            <a:lvl3pPr indent="-336867" lvl="2" marL="832167" marR="0" rtl="0" algn="l">
              <a:lnSpc>
                <a:spcPct val="90000"/>
              </a:lnSpc>
              <a:spcBef>
                <a:spcPts val="1000"/>
              </a:spcBef>
              <a:spcAft>
                <a:spcPts val="0"/>
              </a:spcAft>
              <a:buClr>
                <a:schemeClr val="accent1"/>
              </a:buClr>
              <a:buSzPct val="100000"/>
              <a:buFont typeface="Arial"/>
              <a:buChar char="—"/>
              <a:defRPr b="1" i="0" sz="2400" u="none" cap="none" strike="noStrike">
                <a:solidFill>
                  <a:schemeClr val="accent1"/>
                </a:solidFill>
                <a:latin typeface="Arial"/>
                <a:ea typeface="Arial"/>
                <a:cs typeface="Arial"/>
                <a:sym typeface="Arial"/>
              </a:defRPr>
            </a:lvl3pPr>
            <a:lvl4pPr indent="-144992" lvl="3" marL="1046692" marR="0" rtl="0" algn="l">
              <a:lnSpc>
                <a:spcPct val="90000"/>
              </a:lnSpc>
              <a:spcBef>
                <a:spcPts val="1000"/>
              </a:spcBef>
              <a:spcAft>
                <a:spcPts val="0"/>
              </a:spcAft>
              <a:buClr>
                <a:schemeClr val="accent1"/>
              </a:buClr>
              <a:buSzPct val="100000"/>
              <a:buFont typeface="Arial"/>
              <a:buChar char="•"/>
              <a:defRPr b="1" i="0" sz="2400" u="none" cap="none" strike="noStrike">
                <a:solidFill>
                  <a:schemeClr val="accent1"/>
                </a:solidFill>
                <a:latin typeface="Arial"/>
                <a:ea typeface="Arial"/>
                <a:cs typeface="Arial"/>
                <a:sym typeface="Arial"/>
              </a:defRPr>
            </a:lvl4pPr>
            <a:lvl5pPr indent="-170920" lvl="4" marL="1288520" marR="0" rtl="0" algn="l">
              <a:lnSpc>
                <a:spcPct val="90000"/>
              </a:lnSpc>
              <a:spcBef>
                <a:spcPts val="1000"/>
              </a:spcBef>
              <a:spcAft>
                <a:spcPts val="0"/>
              </a:spcAft>
              <a:buClr>
                <a:schemeClr val="accent1"/>
              </a:buClr>
              <a:buSzPct val="100000"/>
              <a:buFont typeface="Arial"/>
              <a:buChar char="•"/>
              <a:defRPr b="1" i="0" sz="2400" u="none" cap="none" strike="noStrike">
                <a:solidFill>
                  <a:schemeClr val="accent1"/>
                </a:solidFill>
                <a:latin typeface="Arial"/>
                <a:ea typeface="Arial"/>
                <a:cs typeface="Arial"/>
                <a:sym typeface="Aria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id="35" name="Shape 35"/>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Arial"/>
              <a:buNone/>
            </a:pPr>
            <a:fld id="{00000000-1234-1234-1234-123412341234}" type="slidenum">
              <a:rPr b="0" i="0" lang="en-US" sz="1200" u="none" cap="none" strike="noStrike">
                <a:solidFill>
                  <a:srgbClr val="0C141A"/>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vider">
    <p:spTree>
      <p:nvGrpSpPr>
        <p:cNvPr id="36" name="Shape 36"/>
        <p:cNvGrpSpPr/>
        <p:nvPr/>
      </p:nvGrpSpPr>
      <p:grpSpPr>
        <a:xfrm>
          <a:off x="0" y="0"/>
          <a:ext cx="0" cy="0"/>
          <a:chOff x="0" y="0"/>
          <a:chExt cx="0" cy="0"/>
        </a:xfrm>
      </p:grpSpPr>
      <p:pic>
        <p:nvPicPr>
          <p:cNvPr descr="Picture 2" id="37" name="Shape 37"/>
          <p:cNvPicPr preferRelativeResize="0"/>
          <p:nvPr/>
        </p:nvPicPr>
        <p:blipFill rotWithShape="1">
          <a:blip r:embed="rId2">
            <a:alphaModFix/>
          </a:blip>
          <a:srcRect b="4356" l="0" r="0" t="0"/>
          <a:stretch/>
        </p:blipFill>
        <p:spPr>
          <a:xfrm>
            <a:off x="-4763" y="1079009"/>
            <a:ext cx="9009889" cy="4894939"/>
          </a:xfrm>
          <a:prstGeom prst="rect">
            <a:avLst/>
          </a:prstGeom>
          <a:noFill/>
          <a:ln>
            <a:noFill/>
          </a:ln>
        </p:spPr>
      </p:pic>
      <p:sp>
        <p:nvSpPr>
          <p:cNvPr descr="Rectangle 3" id="38" name="Shape 38"/>
          <p:cNvSpPr/>
          <p:nvPr/>
        </p:nvSpPr>
        <p:spPr>
          <a:xfrm>
            <a:off x="-4764" y="-1"/>
            <a:ext cx="3046139" cy="1183942"/>
          </a:xfrm>
          <a:prstGeom prst="rect">
            <a:avLst/>
          </a:prstGeom>
          <a:solidFill>
            <a:srgbClr val="FFFFFF"/>
          </a:solidFill>
          <a:ln>
            <a:noFill/>
          </a:ln>
        </p:spPr>
        <p:txBody>
          <a:bodyPr anchorCtr="0" anchor="ctr" bIns="45700" lIns="45700" rIns="45700" wrap="square" tIns="45700">
            <a:noAutofit/>
          </a:bodyPr>
          <a:lstStyle/>
          <a:p>
            <a:pPr indent="0" lvl="0" marL="0" marR="0" rtl="0" algn="ctr">
              <a:lnSpc>
                <a:spcPct val="100000"/>
              </a:lnSpc>
              <a:spcBef>
                <a:spcPts val="0"/>
              </a:spcBef>
              <a:spcAft>
                <a:spcPts val="0"/>
              </a:spcAft>
              <a:buClr>
                <a:srgbClr val="FFFFFF"/>
              </a:buClr>
              <a:buFont typeface="Corbel"/>
              <a:buNone/>
            </a:pPr>
            <a:r>
              <a:t/>
            </a:r>
            <a:endParaRPr b="0" i="0" sz="1300" u="none" cap="none" strike="noStrike">
              <a:solidFill>
                <a:srgbClr val="FFFFFF"/>
              </a:solidFill>
              <a:latin typeface="Corbel"/>
              <a:ea typeface="Corbel"/>
              <a:cs typeface="Corbel"/>
              <a:sym typeface="Corbel"/>
            </a:endParaRPr>
          </a:p>
        </p:txBody>
      </p:sp>
      <p:sp>
        <p:nvSpPr>
          <p:cNvPr id="39" name="Shape 39"/>
          <p:cNvSpPr txBox="1"/>
          <p:nvPr>
            <p:ph type="title"/>
          </p:nvPr>
        </p:nvSpPr>
        <p:spPr>
          <a:xfrm>
            <a:off x="0" y="0"/>
            <a:ext cx="9139239" cy="1808922"/>
          </a:xfrm>
          <a:prstGeom prst="rect">
            <a:avLst/>
          </a:prstGeom>
          <a:noFill/>
          <a:ln>
            <a:noFill/>
          </a:ln>
        </p:spPr>
        <p:txBody>
          <a:bodyPr anchorCtr="0" anchor="b" bIns="91425" lIns="91425" rIns="91425" wrap="square" tIns="91425"/>
          <a:lstStyle>
            <a:lvl1pPr indent="0" lvl="0"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1pPr>
            <a:lvl2pPr indent="0" lvl="1"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2pPr>
            <a:lvl3pPr indent="0" lvl="2"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3pPr>
            <a:lvl4pPr indent="0" lvl="3"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4pPr>
            <a:lvl5pPr indent="0" lvl="4"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5pPr>
            <a:lvl6pPr indent="0" lvl="5"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6pPr>
            <a:lvl7pPr indent="0" lvl="6"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7pPr>
            <a:lvl8pPr indent="0" lvl="7"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8pPr>
            <a:lvl9pPr indent="0" lvl="8"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9pPr>
          </a:lstStyle>
          <a:p/>
        </p:txBody>
      </p:sp>
      <p:sp>
        <p:nvSpPr>
          <p:cNvPr id="40" name="Shape 40"/>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Corbel"/>
              <a:buNone/>
            </a:pPr>
            <a:fld id="{00000000-1234-1234-1234-123412341234}" type="slidenum">
              <a:rPr b="0" i="0" lang="en-US" sz="1200" u="none" cap="none" strike="noStrike">
                <a:solidFill>
                  <a:srgbClr val="0C141A"/>
                </a:solidFill>
                <a:latin typeface="Corbel"/>
                <a:ea typeface="Corbel"/>
                <a:cs typeface="Corbel"/>
                <a:sym typeface="Corbe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Divider">
    <p:spTree>
      <p:nvGrpSpPr>
        <p:cNvPr id="41" name="Shape 41"/>
        <p:cNvGrpSpPr/>
        <p:nvPr/>
      </p:nvGrpSpPr>
      <p:grpSpPr>
        <a:xfrm>
          <a:off x="0" y="0"/>
          <a:ext cx="0" cy="0"/>
          <a:chOff x="0" y="0"/>
          <a:chExt cx="0" cy="0"/>
        </a:xfrm>
      </p:grpSpPr>
      <p:sp>
        <p:nvSpPr>
          <p:cNvPr descr="TextBox 6" id="42" name="Shape 42"/>
          <p:cNvSpPr/>
          <p:nvPr/>
        </p:nvSpPr>
        <p:spPr>
          <a:xfrm>
            <a:off x="238539" y="6311593"/>
            <a:ext cx="8664438" cy="316717"/>
          </a:xfrm>
          <a:prstGeom prst="rect">
            <a:avLst/>
          </a:prstGeom>
          <a:noFill/>
          <a:ln>
            <a:noFill/>
          </a:ln>
        </p:spPr>
        <p:txBody>
          <a:bodyPr anchorCtr="0" anchor="t" bIns="45700" lIns="45700" rIns="45700" wrap="square" tIns="45700">
            <a:noAutofit/>
          </a:bodyPr>
          <a:lstStyle/>
          <a:p>
            <a:pPr indent="0" lvl="0" marL="0" marR="0" rtl="0" algn="ctr">
              <a:lnSpc>
                <a:spcPct val="100000"/>
              </a:lnSpc>
              <a:spcBef>
                <a:spcPts val="0"/>
              </a:spcBef>
              <a:spcAft>
                <a:spcPts val="0"/>
              </a:spcAft>
              <a:buClr>
                <a:srgbClr val="808080"/>
              </a:buClr>
              <a:buSzPct val="25000"/>
              <a:buFont typeface="Arial"/>
              <a:buNone/>
            </a:pPr>
            <a:r>
              <a:rPr b="0" i="0" lang="en-US" sz="800" u="none" cap="none" strike="noStrike">
                <a:solidFill>
                  <a:srgbClr val="808080"/>
                </a:solidFill>
                <a:latin typeface="Arial"/>
                <a:ea typeface="Arial"/>
                <a:cs typeface="Arial"/>
                <a:sym typeface="Arial"/>
              </a:rPr>
              <a:t>PAGE     |    </a:t>
            </a:r>
            <a:r>
              <a:rPr b="1" i="0" lang="en-US" sz="800" u="none" cap="none" strike="noStrike">
                <a:solidFill>
                  <a:srgbClr val="808080"/>
                </a:solidFill>
                <a:latin typeface="Arial"/>
                <a:ea typeface="Arial"/>
                <a:cs typeface="Arial"/>
                <a:sym typeface="Arial"/>
              </a:rPr>
              <a:t>GRACE HOPPER CELEBRATION FOR WOMEN IN COMPUTING 2017   </a:t>
            </a:r>
          </a:p>
          <a:p>
            <a:pPr indent="0" lvl="0" marL="0" marR="0" rtl="0" algn="ctr">
              <a:lnSpc>
                <a:spcPct val="100000"/>
              </a:lnSpc>
              <a:spcBef>
                <a:spcPts val="0"/>
              </a:spcBef>
              <a:spcAft>
                <a:spcPts val="0"/>
              </a:spcAft>
              <a:buClr>
                <a:srgbClr val="808080"/>
              </a:buClr>
              <a:buSzPct val="25000"/>
              <a:buFont typeface="Arial"/>
              <a:buNone/>
            </a:pPr>
            <a:r>
              <a:rPr b="0" i="0" lang="en-US" sz="800" u="none" cap="none" strike="noStrike">
                <a:solidFill>
                  <a:srgbClr val="808080"/>
                </a:solidFill>
                <a:latin typeface="Arial"/>
                <a:ea typeface="Arial"/>
                <a:cs typeface="Arial"/>
                <a:sym typeface="Arial"/>
              </a:rPr>
              <a:t>PRESENTED BY THE ANITA BORG INSTITUTE AND THE ASSOCIATION FOR COMPUTING MACHINERY </a:t>
            </a:r>
          </a:p>
        </p:txBody>
      </p:sp>
      <p:pic>
        <p:nvPicPr>
          <p:cNvPr descr="Picture 7" id="43" name="Shape 43"/>
          <p:cNvPicPr preferRelativeResize="0"/>
          <p:nvPr/>
        </p:nvPicPr>
        <p:blipFill rotWithShape="1">
          <a:blip r:embed="rId2">
            <a:alphaModFix/>
          </a:blip>
          <a:srcRect b="0" l="0" r="0" t="0"/>
          <a:stretch/>
        </p:blipFill>
        <p:spPr>
          <a:xfrm>
            <a:off x="238539" y="6269801"/>
            <a:ext cx="949851" cy="328526"/>
          </a:xfrm>
          <a:prstGeom prst="rect">
            <a:avLst/>
          </a:prstGeom>
          <a:noFill/>
          <a:ln>
            <a:noFill/>
          </a:ln>
        </p:spPr>
      </p:pic>
      <p:sp>
        <p:nvSpPr>
          <p:cNvPr descr="TextBox 8" id="44" name="Shape 44"/>
          <p:cNvSpPr/>
          <p:nvPr/>
        </p:nvSpPr>
        <p:spPr>
          <a:xfrm>
            <a:off x="8000040" y="6343715"/>
            <a:ext cx="1506072" cy="301109"/>
          </a:xfrm>
          <a:prstGeom prst="rect">
            <a:avLst/>
          </a:prstGeom>
          <a:noFill/>
          <a:ln>
            <a:noFill/>
          </a:ln>
        </p:spPr>
        <p:txBody>
          <a:bodyPr anchorCtr="0" anchor="t" bIns="45700" lIns="45700" rIns="45700" wrap="square" tIns="45700">
            <a:noAutofit/>
          </a:bodyPr>
          <a:lstStyle/>
          <a:p>
            <a:pPr indent="0" lvl="0" marL="0" marR="0" rtl="0" algn="l">
              <a:lnSpc>
                <a:spcPct val="100000"/>
              </a:lnSpc>
              <a:spcBef>
                <a:spcPts val="0"/>
              </a:spcBef>
              <a:spcAft>
                <a:spcPts val="0"/>
              </a:spcAft>
              <a:buClr>
                <a:srgbClr val="0C141A"/>
              </a:buClr>
              <a:buSzPct val="25000"/>
              <a:buFont typeface="Arial"/>
              <a:buNone/>
            </a:pPr>
            <a:r>
              <a:rPr b="1" i="0" lang="en-US" sz="1500" u="none" cap="none" strike="noStrike">
                <a:solidFill>
                  <a:srgbClr val="0C141A"/>
                </a:solidFill>
                <a:latin typeface="Arial"/>
                <a:ea typeface="Arial"/>
                <a:cs typeface="Arial"/>
                <a:sym typeface="Arial"/>
              </a:rPr>
              <a:t>#GHC17</a:t>
            </a:r>
          </a:p>
        </p:txBody>
      </p:sp>
      <p:pic>
        <p:nvPicPr>
          <p:cNvPr descr="Picture 9" id="45" name="Shape 45"/>
          <p:cNvPicPr preferRelativeResize="0"/>
          <p:nvPr/>
        </p:nvPicPr>
        <p:blipFill rotWithShape="1">
          <a:blip r:embed="rId3">
            <a:alphaModFix/>
          </a:blip>
          <a:srcRect b="0" l="0" r="0" t="0"/>
          <a:stretch/>
        </p:blipFill>
        <p:spPr>
          <a:xfrm>
            <a:off x="7868404" y="6407406"/>
            <a:ext cx="191009" cy="191009"/>
          </a:xfrm>
          <a:prstGeom prst="rect">
            <a:avLst/>
          </a:prstGeom>
          <a:noFill/>
          <a:ln>
            <a:noFill/>
          </a:ln>
        </p:spPr>
      </p:pic>
      <p:sp>
        <p:nvSpPr>
          <p:cNvPr descr="Right Triangle 10" id="46" name="Shape 46"/>
          <p:cNvSpPr/>
          <p:nvPr/>
        </p:nvSpPr>
        <p:spPr>
          <a:xfrm rot="5400000">
            <a:off x="980734" y="-991649"/>
            <a:ext cx="932182" cy="2915481"/>
          </a:xfrm>
          <a:custGeom>
            <a:pathLst>
              <a:path extrusionOk="0" h="120000" w="120000">
                <a:moveTo>
                  <a:pt x="0" y="120000"/>
                </a:moveTo>
                <a:lnTo>
                  <a:pt x="120000" y="120000"/>
                </a:lnTo>
                <a:lnTo>
                  <a:pt x="0" y="0"/>
                </a:lnTo>
                <a:close/>
              </a:path>
            </a:pathLst>
          </a:custGeom>
          <a:solidFill>
            <a:schemeClr val="accent5"/>
          </a:solidFill>
          <a:ln>
            <a:noFill/>
          </a:ln>
        </p:spPr>
        <p:txBody>
          <a:bodyPr anchorCtr="0" anchor="ctr" bIns="45700" lIns="45700" rIns="45700" wrap="square" tIns="45700">
            <a:noAutofit/>
          </a:bodyPr>
          <a:lstStyle/>
          <a:p>
            <a:pPr indent="0" lvl="0" marL="0" marR="0" rtl="0" algn="ctr">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pic>
        <p:nvPicPr>
          <p:cNvPr descr="Picture 2" id="47" name="Shape 47"/>
          <p:cNvPicPr preferRelativeResize="0"/>
          <p:nvPr/>
        </p:nvPicPr>
        <p:blipFill rotWithShape="1">
          <a:blip r:embed="rId4">
            <a:alphaModFix/>
          </a:blip>
          <a:srcRect b="4356" l="0" r="0" t="0"/>
          <a:stretch/>
        </p:blipFill>
        <p:spPr>
          <a:xfrm>
            <a:off x="-4763" y="1079009"/>
            <a:ext cx="9009889" cy="4894939"/>
          </a:xfrm>
          <a:prstGeom prst="rect">
            <a:avLst/>
          </a:prstGeom>
          <a:noFill/>
          <a:ln>
            <a:noFill/>
          </a:ln>
        </p:spPr>
      </p:pic>
      <p:sp>
        <p:nvSpPr>
          <p:cNvPr descr="Rectangle 3" id="48" name="Shape 48"/>
          <p:cNvSpPr/>
          <p:nvPr/>
        </p:nvSpPr>
        <p:spPr>
          <a:xfrm>
            <a:off x="-4764" y="-1"/>
            <a:ext cx="3046139" cy="1183942"/>
          </a:xfrm>
          <a:prstGeom prst="rect">
            <a:avLst/>
          </a:prstGeom>
          <a:solidFill>
            <a:srgbClr val="FFFFFF"/>
          </a:solidFill>
          <a:ln>
            <a:noFill/>
          </a:ln>
        </p:spPr>
        <p:txBody>
          <a:bodyPr anchorCtr="0" anchor="ctr" bIns="45700" lIns="45700" rIns="45700" wrap="square" tIns="45700">
            <a:noAutofit/>
          </a:bodyPr>
          <a:lstStyle/>
          <a:p>
            <a:pPr indent="0" lvl="0" marL="0" marR="0" rtl="0" algn="ctr">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49" name="Shape 49"/>
          <p:cNvSpPr txBox="1"/>
          <p:nvPr>
            <p:ph type="title"/>
          </p:nvPr>
        </p:nvSpPr>
        <p:spPr>
          <a:xfrm>
            <a:off x="0" y="0"/>
            <a:ext cx="9139239" cy="1808922"/>
          </a:xfrm>
          <a:prstGeom prst="rect">
            <a:avLst/>
          </a:prstGeom>
          <a:noFill/>
          <a:ln>
            <a:noFill/>
          </a:ln>
        </p:spPr>
        <p:txBody>
          <a:bodyPr anchorCtr="0" anchor="b" bIns="91425" lIns="91425" rIns="91425" wrap="square" tIns="91425"/>
          <a:lstStyle>
            <a:lvl1pPr indent="0" lvl="0" marL="0" marR="0" rtl="0" algn="ctr">
              <a:lnSpc>
                <a:spcPct val="90000"/>
              </a:lnSpc>
              <a:spcBef>
                <a:spcPts val="0"/>
              </a:spcBef>
              <a:spcAft>
                <a:spcPts val="0"/>
              </a:spcAft>
              <a:buClr>
                <a:srgbClr val="0E4A76"/>
              </a:buClr>
              <a:buFont typeface="Arial"/>
              <a:buNone/>
              <a:defRPr b="1" i="0" sz="3600" u="none" cap="none" strike="noStrike">
                <a:solidFill>
                  <a:srgbClr val="0E4A76"/>
                </a:solidFill>
                <a:latin typeface="Arial"/>
                <a:ea typeface="Arial"/>
                <a:cs typeface="Arial"/>
                <a:sym typeface="Arial"/>
              </a:defRPr>
            </a:lvl1pPr>
            <a:lvl2pPr indent="0" lvl="1"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2pPr>
            <a:lvl3pPr indent="0" lvl="2"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3pPr>
            <a:lvl4pPr indent="0" lvl="3"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4pPr>
            <a:lvl5pPr indent="0" lvl="4"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5pPr>
            <a:lvl6pPr indent="0" lvl="5"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6pPr>
            <a:lvl7pPr indent="0" lvl="6"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7pPr>
            <a:lvl8pPr indent="0" lvl="7"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8pPr>
            <a:lvl9pPr indent="0" lvl="8"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9pPr>
          </a:lstStyle>
          <a:p/>
        </p:txBody>
      </p:sp>
      <p:sp>
        <p:nvSpPr>
          <p:cNvPr id="50" name="Shape 50"/>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Arial"/>
              <a:buNone/>
            </a:pPr>
            <a:fld id="{00000000-1234-1234-1234-123412341234}" type="slidenum">
              <a:rPr b="0" i="0" lang="en-US" sz="1200" u="none" cap="none" strike="noStrike">
                <a:solidFill>
                  <a:srgbClr val="0C141A"/>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Thank You">
    <p:spTree>
      <p:nvGrpSpPr>
        <p:cNvPr id="51" name="Shape 51"/>
        <p:cNvGrpSpPr/>
        <p:nvPr/>
      </p:nvGrpSpPr>
      <p:grpSpPr>
        <a:xfrm>
          <a:off x="0" y="0"/>
          <a:ext cx="0" cy="0"/>
          <a:chOff x="0" y="0"/>
          <a:chExt cx="0" cy="0"/>
        </a:xfrm>
      </p:grpSpPr>
      <p:pic>
        <p:nvPicPr>
          <p:cNvPr descr="Picture 7" id="52" name="Shape 52"/>
          <p:cNvPicPr preferRelativeResize="0"/>
          <p:nvPr/>
        </p:nvPicPr>
        <p:blipFill rotWithShape="1">
          <a:blip r:embed="rId2">
            <a:alphaModFix/>
          </a:blip>
          <a:srcRect b="0" l="0" r="0" t="0"/>
          <a:stretch/>
        </p:blipFill>
        <p:spPr>
          <a:xfrm>
            <a:off x="0" y="2921000"/>
            <a:ext cx="9005197" cy="3916495"/>
          </a:xfrm>
          <a:prstGeom prst="rect">
            <a:avLst/>
          </a:prstGeom>
          <a:noFill/>
          <a:ln>
            <a:noFill/>
          </a:ln>
        </p:spPr>
      </p:pic>
      <p:sp>
        <p:nvSpPr>
          <p:cNvPr descr="Rectangle 4" id="53" name="Shape 53"/>
          <p:cNvSpPr/>
          <p:nvPr/>
        </p:nvSpPr>
        <p:spPr>
          <a:xfrm>
            <a:off x="1576828" y="3261771"/>
            <a:ext cx="5990343" cy="472441"/>
          </a:xfrm>
          <a:prstGeom prst="rect">
            <a:avLst/>
          </a:prstGeom>
          <a:noFill/>
          <a:ln>
            <a:noFill/>
          </a:ln>
        </p:spPr>
        <p:txBody>
          <a:bodyPr anchorCtr="0" anchor="t" bIns="45700" lIns="45700" rIns="45700" wrap="square" tIns="45700">
            <a:noAutofit/>
          </a:bodyPr>
          <a:lstStyle/>
          <a:p>
            <a:pPr indent="0" lvl="0" marL="0" marR="0" rtl="0" algn="ctr">
              <a:lnSpc>
                <a:spcPct val="100000"/>
              </a:lnSpc>
              <a:spcBef>
                <a:spcPts val="0"/>
              </a:spcBef>
              <a:spcAft>
                <a:spcPts val="0"/>
              </a:spcAft>
              <a:buClr>
                <a:schemeClr val="accent1"/>
              </a:buClr>
              <a:buSzPct val="25000"/>
              <a:buFont typeface="Corbel"/>
              <a:buNone/>
            </a:pPr>
            <a:r>
              <a:rPr b="0" i="0" lang="en-US" sz="1300" u="none" cap="none" strike="noStrike">
                <a:solidFill>
                  <a:schemeClr val="accent1"/>
                </a:solidFill>
                <a:latin typeface="Corbel"/>
                <a:ea typeface="Corbel"/>
                <a:cs typeface="Corbel"/>
                <a:sym typeface="Corbel"/>
              </a:rPr>
              <a:t>FEEDBACK? RATE AND REVIEW THE SESSION ON OUR MOBILE APP</a:t>
            </a:r>
          </a:p>
          <a:p>
            <a:pPr indent="0" lvl="0" marL="0" marR="0" rtl="0" algn="ctr">
              <a:lnSpc>
                <a:spcPct val="100000"/>
              </a:lnSpc>
              <a:spcBef>
                <a:spcPts val="0"/>
              </a:spcBef>
              <a:spcAft>
                <a:spcPts val="0"/>
              </a:spcAft>
              <a:buClr>
                <a:srgbClr val="0C141A"/>
              </a:buClr>
              <a:buSzPct val="25000"/>
              <a:buFont typeface="Corbel"/>
              <a:buNone/>
            </a:pPr>
            <a:r>
              <a:rPr b="0" i="0" lang="en-US" sz="1300" u="none" cap="none" strike="noStrike">
                <a:solidFill>
                  <a:srgbClr val="0C141A"/>
                </a:solidFill>
                <a:latin typeface="Corbel"/>
                <a:ea typeface="Corbel"/>
                <a:cs typeface="Corbel"/>
                <a:sym typeface="Corbel"/>
              </a:rPr>
              <a:t>Download the GHC 17 app at http://bit.ly/ghc17app or search GHC 2017 in the app store</a:t>
            </a:r>
          </a:p>
        </p:txBody>
      </p:sp>
      <p:pic>
        <p:nvPicPr>
          <p:cNvPr descr="Picture 5" id="54" name="Shape 54"/>
          <p:cNvPicPr preferRelativeResize="0"/>
          <p:nvPr/>
        </p:nvPicPr>
        <p:blipFill rotWithShape="1">
          <a:blip r:embed="rId3">
            <a:alphaModFix/>
          </a:blip>
          <a:srcRect b="0" l="0" r="0" t="0"/>
          <a:stretch/>
        </p:blipFill>
        <p:spPr>
          <a:xfrm>
            <a:off x="3676332" y="4171077"/>
            <a:ext cx="1791336" cy="594302"/>
          </a:xfrm>
          <a:prstGeom prst="rect">
            <a:avLst/>
          </a:prstGeom>
          <a:noFill/>
          <a:ln>
            <a:noFill/>
          </a:ln>
        </p:spPr>
      </p:pic>
      <p:sp>
        <p:nvSpPr>
          <p:cNvPr descr="TextBox 6" id="55" name="Shape 55"/>
          <p:cNvSpPr/>
          <p:nvPr/>
        </p:nvSpPr>
        <p:spPr>
          <a:xfrm>
            <a:off x="2964027" y="2311932"/>
            <a:ext cx="3215945" cy="840741"/>
          </a:xfrm>
          <a:prstGeom prst="rect">
            <a:avLst/>
          </a:prstGeom>
          <a:noFill/>
          <a:ln>
            <a:noFill/>
          </a:ln>
        </p:spPr>
        <p:txBody>
          <a:bodyPr anchorCtr="0" anchor="t" bIns="45700" lIns="45700" rIns="45700" wrap="square" tIns="45700">
            <a:noAutofit/>
          </a:bodyPr>
          <a:lstStyle/>
          <a:p>
            <a:pPr indent="0" lvl="0" marL="0" marR="0" rtl="0" algn="ctr">
              <a:lnSpc>
                <a:spcPct val="100000"/>
              </a:lnSpc>
              <a:spcBef>
                <a:spcPts val="0"/>
              </a:spcBef>
              <a:spcAft>
                <a:spcPts val="0"/>
              </a:spcAft>
              <a:buClr>
                <a:srgbClr val="0E4A76"/>
              </a:buClr>
              <a:buSzPct val="25000"/>
              <a:buFont typeface="Source Sans Pro"/>
              <a:buNone/>
            </a:pPr>
            <a:r>
              <a:rPr b="1" i="0" lang="en-US" sz="4900" u="none" cap="none" strike="noStrike">
                <a:solidFill>
                  <a:srgbClr val="0E4A76"/>
                </a:solidFill>
                <a:latin typeface="Source Sans Pro"/>
                <a:ea typeface="Source Sans Pro"/>
                <a:cs typeface="Source Sans Pro"/>
                <a:sym typeface="Source Sans Pro"/>
              </a:rPr>
              <a:t>Thank you</a:t>
            </a:r>
          </a:p>
        </p:txBody>
      </p:sp>
      <p:pic>
        <p:nvPicPr>
          <p:cNvPr descr="Picture 8" id="56" name="Shape 56"/>
          <p:cNvPicPr preferRelativeResize="0"/>
          <p:nvPr/>
        </p:nvPicPr>
        <p:blipFill rotWithShape="1">
          <a:blip r:embed="rId4">
            <a:alphaModFix/>
          </a:blip>
          <a:srcRect b="0" l="0" r="0" t="0"/>
          <a:stretch/>
        </p:blipFill>
        <p:spPr>
          <a:xfrm>
            <a:off x="3106736" y="409575"/>
            <a:ext cx="2930282" cy="1424185"/>
          </a:xfrm>
          <a:prstGeom prst="rect">
            <a:avLst/>
          </a:prstGeom>
          <a:noFill/>
          <a:ln>
            <a:noFill/>
          </a:ln>
        </p:spPr>
      </p:pic>
      <p:sp>
        <p:nvSpPr>
          <p:cNvPr id="57" name="Shape 57"/>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Corbel"/>
              <a:buNone/>
            </a:pPr>
            <a:fld id="{00000000-1234-1234-1234-123412341234}" type="slidenum">
              <a:rPr b="0" i="0" lang="en-US" sz="1200" u="none" cap="none" strike="noStrike">
                <a:solidFill>
                  <a:srgbClr val="0C141A"/>
                </a:solidFill>
                <a:latin typeface="Corbel"/>
                <a:ea typeface="Corbel"/>
                <a:cs typeface="Corbel"/>
                <a:sym typeface="Corbe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Divider 2">
    <p:spTree>
      <p:nvGrpSpPr>
        <p:cNvPr id="58" name="Shape 58"/>
        <p:cNvGrpSpPr/>
        <p:nvPr/>
      </p:nvGrpSpPr>
      <p:grpSpPr>
        <a:xfrm>
          <a:off x="0" y="0"/>
          <a:ext cx="0" cy="0"/>
          <a:chOff x="0" y="0"/>
          <a:chExt cx="0" cy="0"/>
        </a:xfrm>
      </p:grpSpPr>
      <p:pic>
        <p:nvPicPr>
          <p:cNvPr descr="Picture 1" id="59" name="Shape 59"/>
          <p:cNvPicPr preferRelativeResize="0"/>
          <p:nvPr/>
        </p:nvPicPr>
        <p:blipFill rotWithShape="1">
          <a:blip r:embed="rId2">
            <a:alphaModFix/>
          </a:blip>
          <a:srcRect b="0" l="0" r="0" t="0"/>
          <a:stretch/>
        </p:blipFill>
        <p:spPr>
          <a:xfrm>
            <a:off x="9525" y="654405"/>
            <a:ext cx="8991117" cy="6144611"/>
          </a:xfrm>
          <a:prstGeom prst="rect">
            <a:avLst/>
          </a:prstGeom>
          <a:noFill/>
          <a:ln>
            <a:noFill/>
          </a:ln>
        </p:spPr>
      </p:pic>
      <p:sp>
        <p:nvSpPr>
          <p:cNvPr id="60" name="Shape 60"/>
          <p:cNvSpPr txBox="1"/>
          <p:nvPr>
            <p:ph idx="1" type="body"/>
          </p:nvPr>
        </p:nvSpPr>
        <p:spPr>
          <a:xfrm>
            <a:off x="1986558" y="2551467"/>
            <a:ext cx="5158979" cy="1201739"/>
          </a:xfrm>
          <a:prstGeom prst="rect">
            <a:avLst/>
          </a:prstGeom>
          <a:noFill/>
          <a:ln>
            <a:noFill/>
          </a:ln>
        </p:spPr>
        <p:txBody>
          <a:bodyPr anchorCtr="0" anchor="t" bIns="91425" lIns="91425" rIns="91425" wrap="square" tIns="91425"/>
          <a:lstStyle>
            <a:lvl1pPr indent="0" lvl="0" marL="0" marR="0" rtl="0" algn="ctr">
              <a:lnSpc>
                <a:spcPct val="90000"/>
              </a:lnSpc>
              <a:spcBef>
                <a:spcPts val="1000"/>
              </a:spcBef>
              <a:spcAft>
                <a:spcPts val="0"/>
              </a:spcAft>
              <a:buClr>
                <a:srgbClr val="0E4A76"/>
              </a:buClr>
              <a:buFont typeface="Source Sans Pro"/>
              <a:buNone/>
              <a:defRPr b="1" i="0" sz="3300" u="none" cap="none" strike="noStrike">
                <a:solidFill>
                  <a:srgbClr val="0E4A76"/>
                </a:solidFill>
                <a:latin typeface="Source Sans Pro"/>
                <a:ea typeface="Source Sans Pro"/>
                <a:cs typeface="Source Sans Pro"/>
                <a:sym typeface="Source Sans Pro"/>
              </a:defRPr>
            </a:lvl1pPr>
            <a:lvl2pPr indent="-178395" lvl="1" marL="400645" marR="0" rtl="0" algn="ctr">
              <a:lnSpc>
                <a:spcPct val="90000"/>
              </a:lnSpc>
              <a:spcBef>
                <a:spcPts val="1000"/>
              </a:spcBef>
              <a:spcAft>
                <a:spcPts val="0"/>
              </a:spcAft>
              <a:buClr>
                <a:srgbClr val="0E4A76"/>
              </a:buClr>
              <a:buSzPct val="100000"/>
              <a:buFont typeface="Source Sans Pro"/>
              <a:buChar char="•"/>
              <a:defRPr b="1" i="0" sz="3300" u="none" cap="none" strike="noStrike">
                <a:solidFill>
                  <a:srgbClr val="0E4A76"/>
                </a:solidFill>
                <a:latin typeface="Source Sans Pro"/>
                <a:ea typeface="Source Sans Pro"/>
                <a:cs typeface="Source Sans Pro"/>
                <a:sym typeface="Source Sans Pro"/>
              </a:defRPr>
            </a:lvl2pPr>
            <a:lvl3pPr indent="-459025" lvl="2" marL="1011475" marR="0" rtl="0" algn="ctr">
              <a:lnSpc>
                <a:spcPct val="90000"/>
              </a:lnSpc>
              <a:spcBef>
                <a:spcPts val="1000"/>
              </a:spcBef>
              <a:spcAft>
                <a:spcPts val="0"/>
              </a:spcAft>
              <a:buClr>
                <a:srgbClr val="0E4A76"/>
              </a:buClr>
              <a:buSzPct val="100000"/>
              <a:buFont typeface="Source Sans Pro"/>
              <a:buChar char="—"/>
              <a:defRPr b="1" i="0" sz="3300" u="none" cap="none" strike="noStrike">
                <a:solidFill>
                  <a:srgbClr val="0E4A76"/>
                </a:solidFill>
                <a:latin typeface="Source Sans Pro"/>
                <a:ea typeface="Source Sans Pro"/>
                <a:cs typeface="Source Sans Pro"/>
                <a:sym typeface="Source Sans Pro"/>
              </a:defRPr>
            </a:lvl3pPr>
            <a:lvl4pPr indent="-198172" lvl="3" marL="1157023" marR="0" rtl="0" algn="ctr">
              <a:lnSpc>
                <a:spcPct val="90000"/>
              </a:lnSpc>
              <a:spcBef>
                <a:spcPts val="1000"/>
              </a:spcBef>
              <a:spcAft>
                <a:spcPts val="0"/>
              </a:spcAft>
              <a:buClr>
                <a:srgbClr val="0E4A76"/>
              </a:buClr>
              <a:buSzPct val="100000"/>
              <a:buFont typeface="Source Sans Pro"/>
              <a:buChar char="•"/>
              <a:defRPr b="1" i="0" sz="3300" u="none" cap="none" strike="noStrike">
                <a:solidFill>
                  <a:srgbClr val="0E4A76"/>
                </a:solidFill>
                <a:latin typeface="Source Sans Pro"/>
                <a:ea typeface="Source Sans Pro"/>
                <a:cs typeface="Source Sans Pro"/>
                <a:sym typeface="Source Sans Pro"/>
              </a:defRPr>
            </a:lvl4pPr>
            <a:lvl5pPr indent="-232040" lvl="4" marL="1406790" marR="0" rtl="0" algn="ctr">
              <a:lnSpc>
                <a:spcPct val="90000"/>
              </a:lnSpc>
              <a:spcBef>
                <a:spcPts val="1000"/>
              </a:spcBef>
              <a:spcAft>
                <a:spcPts val="0"/>
              </a:spcAft>
              <a:buClr>
                <a:srgbClr val="0E4A76"/>
              </a:buClr>
              <a:buSzPct val="100000"/>
              <a:buFont typeface="Source Sans Pro"/>
              <a:buChar char="•"/>
              <a:defRPr b="1" i="0" sz="3300" u="none" cap="none" strike="noStrike">
                <a:solidFill>
                  <a:srgbClr val="0E4A76"/>
                </a:solidFill>
                <a:latin typeface="Source Sans Pro"/>
                <a:ea typeface="Source Sans Pro"/>
                <a:cs typeface="Source Sans Pro"/>
                <a:sym typeface="Source Sans Pro"/>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pic>
        <p:nvPicPr>
          <p:cNvPr descr="Picture 4" id="61" name="Shape 61"/>
          <p:cNvPicPr preferRelativeResize="0"/>
          <p:nvPr/>
        </p:nvPicPr>
        <p:blipFill rotWithShape="1">
          <a:blip r:embed="rId3">
            <a:alphaModFix/>
          </a:blip>
          <a:srcRect b="0" l="0" r="0" t="0"/>
          <a:stretch/>
        </p:blipFill>
        <p:spPr>
          <a:xfrm>
            <a:off x="3106738" y="409575"/>
            <a:ext cx="2930282" cy="1424185"/>
          </a:xfrm>
          <a:prstGeom prst="rect">
            <a:avLst/>
          </a:prstGeom>
          <a:noFill/>
          <a:ln>
            <a:noFill/>
          </a:ln>
        </p:spPr>
      </p:pic>
      <p:sp>
        <p:nvSpPr>
          <p:cNvPr id="62" name="Shape 62"/>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Corbel"/>
              <a:buNone/>
            </a:pPr>
            <a:fld id="{00000000-1234-1234-1234-123412341234}" type="slidenum">
              <a:rPr b="0" i="0" lang="en-US" sz="1200" u="none" cap="none" strike="noStrike">
                <a:solidFill>
                  <a:srgbClr val="0C141A"/>
                </a:solidFill>
                <a:latin typeface="Corbel"/>
                <a:ea typeface="Corbel"/>
                <a:cs typeface="Corbel"/>
                <a:sym typeface="Corbe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wo Content">
    <p:spTree>
      <p:nvGrpSpPr>
        <p:cNvPr id="63" name="Shape 63"/>
        <p:cNvGrpSpPr/>
        <p:nvPr/>
      </p:nvGrpSpPr>
      <p:grpSpPr>
        <a:xfrm>
          <a:off x="0" y="0"/>
          <a:ext cx="0" cy="0"/>
          <a:chOff x="0" y="0"/>
          <a:chExt cx="0" cy="0"/>
        </a:xfrm>
      </p:grpSpPr>
      <p:sp>
        <p:nvSpPr>
          <p:cNvPr id="64" name="Shape 64"/>
          <p:cNvSpPr txBox="1"/>
          <p:nvPr>
            <p:ph type="title"/>
          </p:nvPr>
        </p:nvSpPr>
        <p:spPr>
          <a:xfrm>
            <a:off x="238539" y="365125"/>
            <a:ext cx="8664438" cy="1325564"/>
          </a:xfrm>
          <a:prstGeom prst="rect">
            <a:avLst/>
          </a:prstGeom>
          <a:noFill/>
          <a:ln>
            <a:noFill/>
          </a:ln>
        </p:spPr>
        <p:txBody>
          <a:bodyPr anchorCtr="0" anchor="b" bIns="91425" lIns="91425" rIns="91425" wrap="square" tIns="91425"/>
          <a:lstStyle>
            <a:lvl1pPr indent="0" lvl="0"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1pPr>
            <a:lvl2pPr indent="0" lvl="1"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2pPr>
            <a:lvl3pPr indent="0" lvl="2"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3pPr>
            <a:lvl4pPr indent="0" lvl="3"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4pPr>
            <a:lvl5pPr indent="0" lvl="4"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5pPr>
            <a:lvl6pPr indent="0" lvl="5"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6pPr>
            <a:lvl7pPr indent="0" lvl="6"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7pPr>
            <a:lvl8pPr indent="0" lvl="7"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8pPr>
            <a:lvl9pPr indent="0" lvl="8"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9pPr>
          </a:lstStyle>
          <a:p/>
        </p:txBody>
      </p:sp>
      <p:sp>
        <p:nvSpPr>
          <p:cNvPr id="65" name="Shape 65"/>
          <p:cNvSpPr txBox="1"/>
          <p:nvPr>
            <p:ph idx="1" type="body"/>
          </p:nvPr>
        </p:nvSpPr>
        <p:spPr>
          <a:xfrm>
            <a:off x="238539" y="1825625"/>
            <a:ext cx="4276312" cy="4200422"/>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2400" u="none" cap="none" strike="noStrike">
                <a:solidFill>
                  <a:schemeClr val="accent1"/>
                </a:solidFill>
                <a:latin typeface="Corbel"/>
                <a:ea typeface="Corbel"/>
                <a:cs typeface="Corbel"/>
                <a:sym typeface="Corbel"/>
              </a:defRPr>
            </a:lvl1pPr>
            <a:lvl2pPr indent="-130175" lvl="1" marL="295275"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2pPr>
            <a:lvl3pPr indent="-336867" lvl="2" marL="832167"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3pPr>
            <a:lvl4pPr indent="-144992" lvl="3" marL="1046692"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4pPr>
            <a:lvl5pPr indent="-170920" lvl="4" marL="128852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id="66" name="Shape 66"/>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Corbel"/>
              <a:buNone/>
            </a:pPr>
            <a:fld id="{00000000-1234-1234-1234-123412341234}" type="slidenum">
              <a:rPr b="0" i="0" lang="en-US" sz="1200" u="none" cap="none" strike="noStrike">
                <a:solidFill>
                  <a:srgbClr val="0C141A"/>
                </a:solidFill>
                <a:latin typeface="Corbel"/>
                <a:ea typeface="Corbel"/>
                <a:cs typeface="Corbel"/>
                <a:sym typeface="Corbe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ntent with Caption">
    <p:spTree>
      <p:nvGrpSpPr>
        <p:cNvPr id="67" name="Shape 67"/>
        <p:cNvGrpSpPr/>
        <p:nvPr/>
      </p:nvGrpSpPr>
      <p:grpSpPr>
        <a:xfrm>
          <a:off x="0" y="0"/>
          <a:ext cx="0" cy="0"/>
          <a:chOff x="0" y="0"/>
          <a:chExt cx="0" cy="0"/>
        </a:xfrm>
      </p:grpSpPr>
      <p:sp>
        <p:nvSpPr>
          <p:cNvPr id="68" name="Shape 68"/>
          <p:cNvSpPr txBox="1"/>
          <p:nvPr>
            <p:ph type="title"/>
          </p:nvPr>
        </p:nvSpPr>
        <p:spPr>
          <a:xfrm>
            <a:off x="239842" y="457200"/>
            <a:ext cx="3339178" cy="1600200"/>
          </a:xfrm>
          <a:prstGeom prst="rect">
            <a:avLst/>
          </a:prstGeom>
          <a:noFill/>
          <a:ln>
            <a:noFill/>
          </a:ln>
        </p:spPr>
        <p:txBody>
          <a:bodyPr anchorCtr="0" anchor="b" bIns="91425" lIns="91425" rIns="91425" wrap="square" tIns="91425"/>
          <a:lstStyle>
            <a:lvl1pPr indent="0" lvl="0" marL="0" marR="0" rtl="0" algn="ctr">
              <a:lnSpc>
                <a:spcPct val="90000"/>
              </a:lnSpc>
              <a:spcBef>
                <a:spcPts val="0"/>
              </a:spcBef>
              <a:spcAft>
                <a:spcPts val="0"/>
              </a:spcAft>
              <a:buClr>
                <a:srgbClr val="0E4A76"/>
              </a:buClr>
              <a:buFont typeface="Source Sans Pro"/>
              <a:buNone/>
              <a:defRPr b="1" i="0" sz="3200" u="none" cap="none" strike="noStrike">
                <a:solidFill>
                  <a:srgbClr val="0E4A76"/>
                </a:solidFill>
                <a:latin typeface="Source Sans Pro"/>
                <a:ea typeface="Source Sans Pro"/>
                <a:cs typeface="Source Sans Pro"/>
                <a:sym typeface="Source Sans Pro"/>
              </a:defRPr>
            </a:lvl1pPr>
            <a:lvl2pPr indent="0" lvl="1"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2pPr>
            <a:lvl3pPr indent="0" lvl="2"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3pPr>
            <a:lvl4pPr indent="0" lvl="3"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4pPr>
            <a:lvl5pPr indent="0" lvl="4"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5pPr>
            <a:lvl6pPr indent="0" lvl="5"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6pPr>
            <a:lvl7pPr indent="0" lvl="6"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7pPr>
            <a:lvl8pPr indent="0" lvl="7"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8pPr>
            <a:lvl9pPr indent="0" lvl="8"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9pPr>
          </a:lstStyle>
          <a:p/>
        </p:txBody>
      </p:sp>
      <p:sp>
        <p:nvSpPr>
          <p:cNvPr id="69" name="Shape 69"/>
          <p:cNvSpPr txBox="1"/>
          <p:nvPr>
            <p:ph idx="1" type="body"/>
          </p:nvPr>
        </p:nvSpPr>
        <p:spPr>
          <a:xfrm>
            <a:off x="3887391" y="457200"/>
            <a:ext cx="5001777" cy="5403852"/>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3200" u="none" cap="none" strike="noStrike">
                <a:solidFill>
                  <a:schemeClr val="accent1"/>
                </a:solidFill>
                <a:latin typeface="Corbel"/>
                <a:ea typeface="Corbel"/>
                <a:cs typeface="Corbel"/>
                <a:sym typeface="Corbel"/>
              </a:defRPr>
            </a:lvl1pPr>
            <a:lvl2pPr indent="-119516" lvl="1" marL="335416" marR="0" rtl="0" algn="l">
              <a:lnSpc>
                <a:spcPct val="90000"/>
              </a:lnSpc>
              <a:spcBef>
                <a:spcPts val="1000"/>
              </a:spcBef>
              <a:spcAft>
                <a:spcPts val="0"/>
              </a:spcAft>
              <a:buClr>
                <a:schemeClr val="accent1"/>
              </a:buClr>
              <a:buSzPct val="100000"/>
              <a:buFont typeface="Corbel"/>
              <a:buChar char="•"/>
              <a:defRPr b="0" i="0" sz="3200" u="none" cap="none" strike="noStrike">
                <a:solidFill>
                  <a:schemeClr val="accent1"/>
                </a:solidFill>
                <a:latin typeface="Corbel"/>
                <a:ea typeface="Corbel"/>
                <a:cs typeface="Corbel"/>
                <a:sym typeface="Corbel"/>
              </a:defRPr>
            </a:lvl2pPr>
            <a:lvl3pPr indent="-339195" lvl="2" marL="885295" marR="0" rtl="0" algn="l">
              <a:lnSpc>
                <a:spcPct val="90000"/>
              </a:lnSpc>
              <a:spcBef>
                <a:spcPts val="1000"/>
              </a:spcBef>
              <a:spcAft>
                <a:spcPts val="0"/>
              </a:spcAft>
              <a:buClr>
                <a:schemeClr val="accent1"/>
              </a:buClr>
              <a:buSzPct val="100000"/>
              <a:buFont typeface="Corbel"/>
              <a:buChar char="—"/>
              <a:defRPr b="0" i="0" sz="3200" u="none" cap="none" strike="noStrike">
                <a:solidFill>
                  <a:schemeClr val="accent1"/>
                </a:solidFill>
                <a:latin typeface="Corbel"/>
                <a:ea typeface="Corbel"/>
                <a:cs typeface="Corbel"/>
                <a:sym typeface="Corbel"/>
              </a:defRPr>
            </a:lvl3pPr>
            <a:lvl4pPr indent="-153035" lvl="3" marL="1105535" marR="0" rtl="0" algn="l">
              <a:lnSpc>
                <a:spcPct val="90000"/>
              </a:lnSpc>
              <a:spcBef>
                <a:spcPts val="1000"/>
              </a:spcBef>
              <a:spcAft>
                <a:spcPts val="0"/>
              </a:spcAft>
              <a:buClr>
                <a:schemeClr val="accent1"/>
              </a:buClr>
              <a:buSzPct val="100000"/>
              <a:buFont typeface="Corbel"/>
              <a:buChar char="•"/>
              <a:defRPr b="0" i="0" sz="3200" u="none" cap="none" strike="noStrike">
                <a:solidFill>
                  <a:schemeClr val="accent1"/>
                </a:solidFill>
                <a:latin typeface="Corbel"/>
                <a:ea typeface="Corbel"/>
                <a:cs typeface="Corbel"/>
                <a:sym typeface="Corbel"/>
              </a:defRPr>
            </a:lvl4pPr>
            <a:lvl5pPr indent="-183196" lvl="4" marL="1351597" marR="0" rtl="0" algn="l">
              <a:lnSpc>
                <a:spcPct val="90000"/>
              </a:lnSpc>
              <a:spcBef>
                <a:spcPts val="1000"/>
              </a:spcBef>
              <a:spcAft>
                <a:spcPts val="0"/>
              </a:spcAft>
              <a:buClr>
                <a:schemeClr val="accent1"/>
              </a:buClr>
              <a:buSzPct val="100000"/>
              <a:buFont typeface="Corbel"/>
              <a:buChar char="•"/>
              <a:defRPr b="0" i="0" sz="32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descr="Text Placeholder 3" id="70" name="Shape 70"/>
          <p:cNvSpPr txBox="1"/>
          <p:nvPr>
            <p:ph idx="2" type="body"/>
          </p:nvPr>
        </p:nvSpPr>
        <p:spPr>
          <a:xfrm>
            <a:off x="239842" y="2057400"/>
            <a:ext cx="3339177"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None/>
              <a:defRPr b="0" i="0" sz="2400" u="none" cap="none" strike="noStrike">
                <a:solidFill>
                  <a:schemeClr val="accent1"/>
                </a:solidFill>
                <a:latin typeface="Corbel"/>
                <a:ea typeface="Corbel"/>
                <a:cs typeface="Corbel"/>
                <a:sym typeface="Corbel"/>
              </a:defRPr>
            </a:lvl1pPr>
            <a:lvl2pPr indent="-130175" lvl="1" marL="295275"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2pPr>
            <a:lvl3pPr indent="-336867" lvl="2" marL="832167"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3pPr>
            <a:lvl4pPr indent="-144992" lvl="3" marL="1046692"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4pPr>
            <a:lvl5pPr indent="-170920" lvl="4" marL="128852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cxnSp>
        <p:nvCxnSpPr>
          <p:cNvPr descr="Straight Connector 7" id="71" name="Shape 71"/>
          <p:cNvCxnSpPr/>
          <p:nvPr/>
        </p:nvCxnSpPr>
        <p:spPr>
          <a:xfrm flipH="1">
            <a:off x="3741820" y="457200"/>
            <a:ext cx="1" cy="5411789"/>
          </a:xfrm>
          <a:prstGeom prst="straightConnector1">
            <a:avLst/>
          </a:prstGeom>
          <a:noFill/>
          <a:ln cap="flat" cmpd="sng" w="9525">
            <a:solidFill>
              <a:srgbClr val="808080"/>
            </a:solidFill>
            <a:prstDash val="solid"/>
            <a:miter lim="8000"/>
            <a:headEnd len="med" w="med" type="none"/>
            <a:tailEnd len="med" w="med" type="none"/>
          </a:ln>
        </p:spPr>
      </p:cxnSp>
      <p:sp>
        <p:nvSpPr>
          <p:cNvPr id="72" name="Shape 72"/>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Corbel"/>
              <a:buNone/>
            </a:pPr>
            <a:fld id="{00000000-1234-1234-1234-123412341234}" type="slidenum">
              <a:rPr b="0" i="0" lang="en-US" sz="1200" u="none" cap="none" strike="noStrike">
                <a:solidFill>
                  <a:srgbClr val="0C141A"/>
                </a:solidFill>
                <a:latin typeface="Corbel"/>
                <a:ea typeface="Corbel"/>
                <a:cs typeface="Corbel"/>
                <a:sym typeface="Corbe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6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descr="TextBox 6" id="6" name="Shape 6"/>
          <p:cNvSpPr/>
          <p:nvPr/>
        </p:nvSpPr>
        <p:spPr>
          <a:xfrm>
            <a:off x="238539" y="6311593"/>
            <a:ext cx="8664438" cy="320834"/>
          </a:xfrm>
          <a:prstGeom prst="rect">
            <a:avLst/>
          </a:prstGeom>
          <a:noFill/>
          <a:ln>
            <a:noFill/>
          </a:ln>
        </p:spPr>
        <p:txBody>
          <a:bodyPr anchorCtr="0" anchor="t" bIns="45700" lIns="45700" rIns="45700" wrap="square" tIns="45700">
            <a:noAutofit/>
          </a:bodyPr>
          <a:lstStyle/>
          <a:p>
            <a:pPr indent="0" lvl="0" marL="0" marR="0" rtl="0" algn="ctr">
              <a:lnSpc>
                <a:spcPct val="100000"/>
              </a:lnSpc>
              <a:spcBef>
                <a:spcPts val="0"/>
              </a:spcBef>
              <a:spcAft>
                <a:spcPts val="0"/>
              </a:spcAft>
              <a:buClr>
                <a:srgbClr val="808080"/>
              </a:buClr>
              <a:buSzPct val="25000"/>
              <a:buFont typeface="Corbel"/>
              <a:buNone/>
            </a:pPr>
            <a:r>
              <a:rPr b="0" i="0" lang="en-US" sz="800" u="none" cap="none" strike="noStrike">
                <a:solidFill>
                  <a:srgbClr val="808080"/>
                </a:solidFill>
                <a:latin typeface="Corbel"/>
                <a:ea typeface="Corbel"/>
                <a:cs typeface="Corbel"/>
                <a:sym typeface="Corbel"/>
              </a:rPr>
              <a:t>PAGE     |    GRACE HOPPER CELEBRATION FOR WOMEN IN COMPUTING 2017   </a:t>
            </a:r>
          </a:p>
          <a:p>
            <a:pPr indent="0" lvl="0" marL="0" marR="0" rtl="0" algn="ctr">
              <a:lnSpc>
                <a:spcPct val="100000"/>
              </a:lnSpc>
              <a:spcBef>
                <a:spcPts val="0"/>
              </a:spcBef>
              <a:spcAft>
                <a:spcPts val="0"/>
              </a:spcAft>
              <a:buClr>
                <a:srgbClr val="808080"/>
              </a:buClr>
              <a:buSzPct val="25000"/>
              <a:buFont typeface="Corbel"/>
              <a:buNone/>
            </a:pPr>
            <a:r>
              <a:rPr b="0" i="0" lang="en-US" sz="800" u="none" cap="none" strike="noStrike">
                <a:solidFill>
                  <a:srgbClr val="808080"/>
                </a:solidFill>
                <a:latin typeface="Corbel"/>
                <a:ea typeface="Corbel"/>
                <a:cs typeface="Corbel"/>
                <a:sym typeface="Corbel"/>
              </a:rPr>
              <a:t>PRESENTED BY THE ANITA BORG INSTITUTE AND THE ASSOCIATION FOR COMPUTING MACHINERY </a:t>
            </a:r>
          </a:p>
        </p:txBody>
      </p:sp>
      <p:pic>
        <p:nvPicPr>
          <p:cNvPr descr="Picture 7" id="7" name="Shape 7"/>
          <p:cNvPicPr preferRelativeResize="0"/>
          <p:nvPr/>
        </p:nvPicPr>
        <p:blipFill rotWithShape="1">
          <a:blip r:embed="rId1">
            <a:alphaModFix/>
          </a:blip>
          <a:srcRect b="0" l="0" r="0" t="0"/>
          <a:stretch/>
        </p:blipFill>
        <p:spPr>
          <a:xfrm>
            <a:off x="238539" y="6269801"/>
            <a:ext cx="949851" cy="328526"/>
          </a:xfrm>
          <a:prstGeom prst="rect">
            <a:avLst/>
          </a:prstGeom>
          <a:noFill/>
          <a:ln>
            <a:noFill/>
          </a:ln>
        </p:spPr>
      </p:pic>
      <p:sp>
        <p:nvSpPr>
          <p:cNvPr descr="TextBox 8" id="8" name="Shape 8"/>
          <p:cNvSpPr/>
          <p:nvPr/>
        </p:nvSpPr>
        <p:spPr>
          <a:xfrm>
            <a:off x="8000040" y="6343715"/>
            <a:ext cx="1506072" cy="307341"/>
          </a:xfrm>
          <a:prstGeom prst="rect">
            <a:avLst/>
          </a:prstGeom>
          <a:noFill/>
          <a:ln>
            <a:noFill/>
          </a:ln>
        </p:spPr>
        <p:txBody>
          <a:bodyPr anchorCtr="0" anchor="t" bIns="45700" lIns="45700" rIns="45700" wrap="square" tIns="45700">
            <a:noAutofit/>
          </a:bodyPr>
          <a:lstStyle/>
          <a:p>
            <a:pPr indent="0" lvl="0" marL="0" marR="0" rtl="0" algn="l">
              <a:lnSpc>
                <a:spcPct val="100000"/>
              </a:lnSpc>
              <a:spcBef>
                <a:spcPts val="0"/>
              </a:spcBef>
              <a:spcAft>
                <a:spcPts val="0"/>
              </a:spcAft>
              <a:buClr>
                <a:srgbClr val="0C141A"/>
              </a:buClr>
              <a:buSzPct val="25000"/>
              <a:buFont typeface="Corbel"/>
              <a:buNone/>
            </a:pPr>
            <a:r>
              <a:rPr b="0" i="0" lang="en-US" sz="1500" u="none" cap="none" strike="noStrike">
                <a:solidFill>
                  <a:srgbClr val="0C141A"/>
                </a:solidFill>
                <a:latin typeface="Corbel"/>
                <a:ea typeface="Corbel"/>
                <a:cs typeface="Corbel"/>
                <a:sym typeface="Corbel"/>
              </a:rPr>
              <a:t>#GHC17</a:t>
            </a:r>
          </a:p>
        </p:txBody>
      </p:sp>
      <p:pic>
        <p:nvPicPr>
          <p:cNvPr descr="Picture 9" id="9" name="Shape 9"/>
          <p:cNvPicPr preferRelativeResize="0"/>
          <p:nvPr/>
        </p:nvPicPr>
        <p:blipFill rotWithShape="1">
          <a:blip r:embed="rId2">
            <a:alphaModFix/>
          </a:blip>
          <a:srcRect b="0" l="0" r="0" t="0"/>
          <a:stretch/>
        </p:blipFill>
        <p:spPr>
          <a:xfrm>
            <a:off x="7868404" y="6407406"/>
            <a:ext cx="191009" cy="191009"/>
          </a:xfrm>
          <a:prstGeom prst="rect">
            <a:avLst/>
          </a:prstGeom>
          <a:noFill/>
          <a:ln>
            <a:noFill/>
          </a:ln>
        </p:spPr>
      </p:pic>
      <p:sp>
        <p:nvSpPr>
          <p:cNvPr descr="Right Triangle 10" id="10" name="Shape 10"/>
          <p:cNvSpPr/>
          <p:nvPr/>
        </p:nvSpPr>
        <p:spPr>
          <a:xfrm rot="5400000">
            <a:off x="980734" y="-991649"/>
            <a:ext cx="932182" cy="2915481"/>
          </a:xfrm>
          <a:custGeom>
            <a:pathLst>
              <a:path extrusionOk="0" h="120000" w="120000">
                <a:moveTo>
                  <a:pt x="0" y="120000"/>
                </a:moveTo>
                <a:lnTo>
                  <a:pt x="120000" y="120000"/>
                </a:lnTo>
                <a:lnTo>
                  <a:pt x="0" y="0"/>
                </a:lnTo>
                <a:close/>
              </a:path>
            </a:pathLst>
          </a:custGeom>
          <a:solidFill>
            <a:schemeClr val="accent5"/>
          </a:solidFill>
          <a:ln>
            <a:noFill/>
          </a:ln>
        </p:spPr>
        <p:txBody>
          <a:bodyPr anchorCtr="0" anchor="ctr" bIns="45700" lIns="45700" rIns="45700" wrap="square" tIns="45700">
            <a:noAutofit/>
          </a:bodyPr>
          <a:lstStyle/>
          <a:p>
            <a:pPr indent="0" lvl="0" marL="0" marR="0" rtl="0" algn="ctr">
              <a:lnSpc>
                <a:spcPct val="100000"/>
              </a:lnSpc>
              <a:spcBef>
                <a:spcPts val="0"/>
              </a:spcBef>
              <a:spcAft>
                <a:spcPts val="0"/>
              </a:spcAft>
              <a:buClr>
                <a:srgbClr val="FFFFFF"/>
              </a:buClr>
              <a:buFont typeface="Corbel"/>
              <a:buNone/>
            </a:pPr>
            <a:r>
              <a:t/>
            </a:r>
            <a:endParaRPr b="0" i="0" sz="1300" u="none" cap="none" strike="noStrike">
              <a:solidFill>
                <a:srgbClr val="FFFFFF"/>
              </a:solidFill>
              <a:latin typeface="Corbel"/>
              <a:ea typeface="Corbel"/>
              <a:cs typeface="Corbel"/>
              <a:sym typeface="Corbel"/>
            </a:endParaRPr>
          </a:p>
        </p:txBody>
      </p:sp>
      <p:sp>
        <p:nvSpPr>
          <p:cNvPr id="11" name="Shape 11"/>
          <p:cNvSpPr txBox="1"/>
          <p:nvPr>
            <p:ph type="title"/>
          </p:nvPr>
        </p:nvSpPr>
        <p:spPr>
          <a:xfrm>
            <a:off x="238539" y="365125"/>
            <a:ext cx="8664438" cy="1325564"/>
          </a:xfrm>
          <a:prstGeom prst="rect">
            <a:avLst/>
          </a:prstGeom>
          <a:noFill/>
          <a:ln>
            <a:noFill/>
          </a:ln>
        </p:spPr>
        <p:txBody>
          <a:bodyPr anchorCtr="0" anchor="b" bIns="91425" lIns="91425" rIns="91425" wrap="square" tIns="91425"/>
          <a:lstStyle>
            <a:lvl1pPr indent="0" lvl="0"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1pPr>
            <a:lvl2pPr indent="0" lvl="1"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2pPr>
            <a:lvl3pPr indent="0" lvl="2"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3pPr>
            <a:lvl4pPr indent="0" lvl="3"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4pPr>
            <a:lvl5pPr indent="0" lvl="4"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5pPr>
            <a:lvl6pPr indent="0" lvl="5"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6pPr>
            <a:lvl7pPr indent="0" lvl="6"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7pPr>
            <a:lvl8pPr indent="0" lvl="7"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8pPr>
            <a:lvl9pPr indent="0" lvl="8" marL="0" marR="0" rtl="0" algn="ctr">
              <a:lnSpc>
                <a:spcPct val="90000"/>
              </a:lnSpc>
              <a:spcBef>
                <a:spcPts val="0"/>
              </a:spcBef>
              <a:spcAft>
                <a:spcPts val="0"/>
              </a:spcAft>
              <a:buClr>
                <a:srgbClr val="0E4A76"/>
              </a:buClr>
              <a:buFont typeface="Source Sans Pro"/>
              <a:buNone/>
              <a:defRPr b="1" i="0" sz="3600" u="none" cap="none" strike="noStrike">
                <a:solidFill>
                  <a:srgbClr val="0E4A76"/>
                </a:solidFill>
                <a:latin typeface="Source Sans Pro"/>
                <a:ea typeface="Source Sans Pro"/>
                <a:cs typeface="Source Sans Pro"/>
                <a:sym typeface="Source Sans Pro"/>
              </a:defRPr>
            </a:lvl9pPr>
          </a:lstStyle>
          <a:p/>
        </p:txBody>
      </p:sp>
      <p:sp>
        <p:nvSpPr>
          <p:cNvPr id="12" name="Shape 12"/>
          <p:cNvSpPr txBox="1"/>
          <p:nvPr>
            <p:ph idx="1" type="body"/>
          </p:nvPr>
        </p:nvSpPr>
        <p:spPr>
          <a:xfrm>
            <a:off x="238539" y="1825625"/>
            <a:ext cx="8664438" cy="4215411"/>
          </a:xfrm>
          <a:prstGeom prst="rect">
            <a:avLst/>
          </a:prstGeom>
          <a:noFill/>
          <a:ln>
            <a:noFill/>
          </a:ln>
        </p:spPr>
        <p:txBody>
          <a:bodyPr anchorCtr="0" anchor="t" bIns="91425" lIns="91425" rIns="91425" wrap="square" tIns="91425"/>
          <a:lstStyle>
            <a:lvl1pPr indent="0" lvl="0" marL="0" marR="0" rtl="0" algn="l">
              <a:lnSpc>
                <a:spcPct val="90000"/>
              </a:lnSpc>
              <a:spcBef>
                <a:spcPts val="1000"/>
              </a:spcBef>
              <a:spcAft>
                <a:spcPts val="0"/>
              </a:spcAft>
              <a:buClr>
                <a:schemeClr val="accent1"/>
              </a:buClr>
              <a:buFont typeface="Corbel"/>
              <a:buChar char="●"/>
              <a:defRPr b="0" i="0" sz="2400" u="none" cap="none" strike="noStrike">
                <a:solidFill>
                  <a:schemeClr val="accent1"/>
                </a:solidFill>
                <a:latin typeface="Corbel"/>
                <a:ea typeface="Corbel"/>
                <a:cs typeface="Corbel"/>
                <a:sym typeface="Corbel"/>
              </a:defRPr>
            </a:lvl1pPr>
            <a:lvl2pPr indent="-130175" lvl="1" marL="295275"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2pPr>
            <a:lvl3pPr indent="-336867" lvl="2" marL="832167"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3pPr>
            <a:lvl4pPr indent="-144992" lvl="3" marL="1046692"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4pPr>
            <a:lvl5pPr indent="-170920" lvl="4" marL="128852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5pPr>
            <a:lvl6pPr indent="-152400" lvl="5" marL="25908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6pPr>
            <a:lvl7pPr indent="-152400" lvl="6" marL="30480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7pPr>
            <a:lvl8pPr indent="-152400" lvl="7" marL="35052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8pPr>
            <a:lvl9pPr indent="-152400" lvl="8" marL="3962400" marR="0" rtl="0" algn="l">
              <a:lnSpc>
                <a:spcPct val="90000"/>
              </a:lnSpc>
              <a:spcBef>
                <a:spcPts val="1000"/>
              </a:spcBef>
              <a:spcAft>
                <a:spcPts val="0"/>
              </a:spcAft>
              <a:buClr>
                <a:schemeClr val="accent1"/>
              </a:buClr>
              <a:buSzPct val="100000"/>
              <a:buFont typeface="Corbel"/>
              <a:buChar char="•"/>
              <a:defRPr b="0" i="0" sz="2400" u="none" cap="none" strike="noStrike">
                <a:solidFill>
                  <a:schemeClr val="accent1"/>
                </a:solidFill>
                <a:latin typeface="Corbel"/>
                <a:ea typeface="Corbel"/>
                <a:cs typeface="Corbel"/>
                <a:sym typeface="Corbel"/>
              </a:defRPr>
            </a:lvl9pPr>
          </a:lstStyle>
          <a:p/>
        </p:txBody>
      </p:sp>
      <p:sp>
        <p:nvSpPr>
          <p:cNvPr id="13" name="Shape 13"/>
          <p:cNvSpPr txBox="1"/>
          <p:nvPr>
            <p:ph idx="12" type="sldNum"/>
          </p:nvPr>
        </p:nvSpPr>
        <p:spPr>
          <a:xfrm>
            <a:off x="4419600" y="6172200"/>
            <a:ext cx="2133600" cy="368301"/>
          </a:xfrm>
          <a:prstGeom prst="rect">
            <a:avLst/>
          </a:prstGeom>
          <a:noFill/>
          <a:ln>
            <a:noFill/>
          </a:ln>
        </p:spPr>
        <p:txBody>
          <a:bodyPr anchorCtr="0" anchor="ctr" bIns="45700" lIns="45700" rIns="45700" wrap="square" tIns="45700">
            <a:noAutofit/>
          </a:bodyPr>
          <a:lstStyle/>
          <a:p>
            <a:pPr indent="0" lvl="0" marL="0" marR="0" rtl="0" algn="r">
              <a:lnSpc>
                <a:spcPct val="100000"/>
              </a:lnSpc>
              <a:spcBef>
                <a:spcPts val="0"/>
              </a:spcBef>
              <a:spcAft>
                <a:spcPts val="0"/>
              </a:spcAft>
              <a:buClr>
                <a:srgbClr val="0C141A"/>
              </a:buClr>
              <a:buSzPct val="25000"/>
              <a:buFont typeface="Corbel"/>
              <a:buNone/>
            </a:pPr>
            <a:fld id="{00000000-1234-1234-1234-123412341234}" type="slidenum">
              <a:rPr b="0" i="0" lang="en-US" sz="1200" u="none" cap="none" strike="noStrike">
                <a:solidFill>
                  <a:srgbClr val="0C141A"/>
                </a:solidFill>
                <a:latin typeface="Corbel"/>
                <a:ea typeface="Corbel"/>
                <a:cs typeface="Corbel"/>
                <a:sym typeface="Corbel"/>
              </a:rPr>
              <a:t>‹#›</a:t>
            </a:fld>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anaconda.com/download/" TargetMode="External"/><Relationship Id="rId4" Type="http://schemas.openxmlformats.org/officeDocument/2006/relationships/hyperlink" Target="https://www.yelp.com/dataset/" TargetMode="External"/><Relationship Id="rId5" Type="http://schemas.openxmlformats.org/officeDocument/2006/relationships/hyperlink" Target="https://goo.gl/WgoeU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xun@yelp.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plot.l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www.yelp.com/dataset_challenge/" TargetMode="External"/><Relationship Id="rId4" Type="http://schemas.openxmlformats.org/officeDocument/2006/relationships/image" Target="../media/image40.png"/><Relationship Id="rId5" Type="http://schemas.openxmlformats.org/officeDocument/2006/relationships/hyperlink" Target="http://yelp.com/dataset" TargetMode="External"/></Relationships>
</file>

<file path=ppt/slides/_rels/slide43.xml.rels><?xml version="1.0" encoding="UTF-8" standalone="yes"?><Relationships xmlns="http://schemas.openxmlformats.org/package/2006/relationships"><Relationship Id="rId10"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image" Target="../media/image44.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47.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www.yelp.com/factsheet" TargetMode="Externa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0.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0.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3.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7.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6.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www.yelp.com/dataset/challeng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67.png"/><Relationship Id="rId6" Type="http://schemas.openxmlformats.org/officeDocument/2006/relationships/image" Target="../media/image66.png"/><Relationship Id="rId7"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43.png"/><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github.com/xun-tang/ghc_ds_workshop" TargetMode="External"/><Relationship Id="rId4" Type="http://schemas.openxmlformats.org/officeDocument/2006/relationships/hyperlink" Target="https://goo.gl/WgoeU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hyperlink" Target="https://www.yelp.com/dataset/documentation/json" TargetMode="External"/><Relationship Id="rId4" Type="http://schemas.openxmlformats.org/officeDocument/2006/relationships/hyperlink" Target="https://github.com/Yelp/dataset-example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9.jpg"/><Relationship Id="rId4" Type="http://schemas.openxmlformats.org/officeDocument/2006/relationships/image" Target="../media/image7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github.com/xun-tang/ghc_ds_workshop" TargetMode="External"/><Relationship Id="rId4" Type="http://schemas.openxmlformats.org/officeDocument/2006/relationships/hyperlink" Target="https://www.linkedin.com/in/xuntang" TargetMode="External"/><Relationship Id="rId5" Type="http://schemas.openxmlformats.org/officeDocument/2006/relationships/hyperlink" Target="mailto:xun@yelp.com" TargetMode="External"/><Relationship Id="rId6" Type="http://schemas.openxmlformats.org/officeDocument/2006/relationships/hyperlink" Target="https://twitter.com/whoisxun"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238539" y="454025"/>
            <a:ext cx="8664438" cy="2235125"/>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66" u="none" cap="none" strike="noStrike">
                <a:solidFill>
                  <a:srgbClr val="0E4A76"/>
                </a:solidFill>
                <a:latin typeface="Source Sans Pro"/>
                <a:ea typeface="Source Sans Pro"/>
                <a:cs typeface="Source Sans Pro"/>
                <a:sym typeface="Source Sans Pro"/>
              </a:rPr>
              <a:t>Welcome! </a:t>
            </a:r>
            <a:br>
              <a:rPr b="1" i="0" lang="en-US" sz="3666" u="none" cap="none" strike="noStrike">
                <a:solidFill>
                  <a:srgbClr val="0E4A76"/>
                </a:solidFill>
                <a:latin typeface="Source Sans Pro"/>
                <a:ea typeface="Source Sans Pro"/>
                <a:cs typeface="Source Sans Pro"/>
                <a:sym typeface="Source Sans Pro"/>
              </a:rPr>
            </a:br>
            <a:r>
              <a:rPr b="1" i="0" lang="en-US" sz="3666" u="none" cap="none" strike="noStrike">
                <a:solidFill>
                  <a:srgbClr val="0E4A76"/>
                </a:solidFill>
                <a:latin typeface="Source Sans Pro"/>
                <a:ea typeface="Source Sans Pro"/>
                <a:cs typeface="Source Sans Pro"/>
                <a:sym typeface="Source Sans Pro"/>
              </a:rPr>
              <a:t>Please copy the content on the usb drive to your laptop, </a:t>
            </a:r>
          </a:p>
          <a:p>
            <a:pPr indent="0" lvl="0" marL="0" marR="0" rtl="0" algn="ctr">
              <a:lnSpc>
                <a:spcPct val="90000"/>
              </a:lnSpc>
              <a:spcBef>
                <a:spcPts val="0"/>
              </a:spcBef>
              <a:spcAft>
                <a:spcPts val="0"/>
              </a:spcAft>
              <a:buClr>
                <a:srgbClr val="0E4A76"/>
              </a:buClr>
              <a:buSzPct val="25000"/>
              <a:buFont typeface="Source Sans Pro"/>
              <a:buNone/>
            </a:pPr>
            <a:r>
              <a:rPr b="1" i="0" lang="en-US" sz="3666" u="none" cap="none" strike="noStrike">
                <a:solidFill>
                  <a:srgbClr val="0E4A76"/>
                </a:solidFill>
                <a:latin typeface="Source Sans Pro"/>
                <a:ea typeface="Source Sans Pro"/>
                <a:cs typeface="Source Sans Pro"/>
                <a:sym typeface="Source Sans Pro"/>
              </a:rPr>
              <a:t>or download from sources</a:t>
            </a:r>
          </a:p>
        </p:txBody>
      </p:sp>
      <p:sp>
        <p:nvSpPr>
          <p:cNvPr id="94" name="Shape 94"/>
          <p:cNvSpPr txBox="1"/>
          <p:nvPr>
            <p:ph idx="1" type="body"/>
          </p:nvPr>
        </p:nvSpPr>
        <p:spPr>
          <a:xfrm>
            <a:off x="238539" y="2832450"/>
            <a:ext cx="8664438" cy="3208586"/>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Corbel"/>
              <a:buNone/>
            </a:pPr>
            <a:r>
              <a:rPr b="0" i="0" lang="en-US" sz="2400" u="none" cap="none" strike="noStrike">
                <a:solidFill>
                  <a:schemeClr val="accent1"/>
                </a:solidFill>
                <a:latin typeface="Corbel"/>
                <a:ea typeface="Corbel"/>
                <a:cs typeface="Corbel"/>
                <a:sym typeface="Corbel"/>
              </a:rPr>
              <a:t>What’s in the usb drive:</a:t>
            </a:r>
          </a:p>
          <a:p>
            <a:pPr indent="0" lvl="0" marL="0" marR="0" rtl="0" algn="l">
              <a:lnSpc>
                <a:spcPct val="90000"/>
              </a:lnSpc>
              <a:spcBef>
                <a:spcPts val="1000"/>
              </a:spcBef>
              <a:spcAft>
                <a:spcPts val="0"/>
              </a:spcAft>
              <a:buClr>
                <a:schemeClr val="accent1"/>
              </a:buClr>
              <a:buSzPct val="25000"/>
              <a:buFont typeface="Corbel"/>
              <a:buNone/>
            </a:pPr>
            <a:r>
              <a:rPr b="0" i="0" lang="en-US" sz="2400" u="none" cap="none" strike="noStrike">
                <a:solidFill>
                  <a:schemeClr val="accent1"/>
                </a:solidFill>
                <a:latin typeface="Corbel"/>
                <a:ea typeface="Corbel"/>
                <a:cs typeface="Corbel"/>
                <a:sym typeface="Corbel"/>
              </a:rPr>
              <a:t>1. A software platform we’ll run ipython notebook on. Please copy &amp; install the version suitable to your OS (Windows, Mac, Linux).</a:t>
            </a:r>
            <a:br>
              <a:rPr b="0" i="0" lang="en-US" sz="2400" u="none" cap="none" strike="noStrike">
                <a:solidFill>
                  <a:schemeClr val="accent1"/>
                </a:solidFill>
                <a:latin typeface="Corbel"/>
                <a:ea typeface="Corbel"/>
                <a:cs typeface="Corbel"/>
                <a:sym typeface="Corbel"/>
              </a:rPr>
            </a:br>
            <a:r>
              <a:rPr b="0" i="0" lang="en-US" sz="2400" u="sng" cap="none" strike="noStrike">
                <a:solidFill>
                  <a:schemeClr val="hlink"/>
                </a:solidFill>
                <a:latin typeface="Corbel"/>
                <a:ea typeface="Corbel"/>
                <a:cs typeface="Corbel"/>
                <a:sym typeface="Corbel"/>
                <a:hlinkClick r:id="rId3"/>
              </a:rPr>
              <a:t>https://www.anaconda.com/download/</a:t>
            </a:r>
            <a:r>
              <a:rPr b="0" i="0" lang="en-US" sz="2400" u="none" cap="none" strike="noStrike">
                <a:solidFill>
                  <a:schemeClr val="accent1"/>
                </a:solidFill>
                <a:latin typeface="Corbel"/>
                <a:ea typeface="Corbel"/>
                <a:cs typeface="Corbel"/>
                <a:sym typeface="Corbel"/>
              </a:rPr>
              <a:t> </a:t>
            </a:r>
          </a:p>
          <a:p>
            <a:pPr indent="0" lvl="0" marL="0" marR="0" rtl="0" algn="l">
              <a:lnSpc>
                <a:spcPct val="90000"/>
              </a:lnSpc>
              <a:spcBef>
                <a:spcPts val="1000"/>
              </a:spcBef>
              <a:spcAft>
                <a:spcPts val="0"/>
              </a:spcAft>
              <a:buClr>
                <a:schemeClr val="accent1"/>
              </a:buClr>
              <a:buSzPct val="25000"/>
              <a:buFont typeface="Corbel"/>
              <a:buNone/>
            </a:pPr>
            <a:r>
              <a:rPr b="0" i="0" lang="en-US" sz="2400" u="none" cap="none" strike="noStrike">
                <a:solidFill>
                  <a:schemeClr val="accent1"/>
                </a:solidFill>
                <a:latin typeface="Corbel"/>
                <a:ea typeface="Corbel"/>
                <a:cs typeface="Corbel"/>
                <a:sym typeface="Corbel"/>
              </a:rPr>
              <a:t>2. A dataset we’ll play with in the second half of the workshop.</a:t>
            </a:r>
            <a:br>
              <a:rPr b="0" i="0" lang="en-US" sz="2400" u="none" cap="none" strike="noStrike">
                <a:solidFill>
                  <a:schemeClr val="accent1"/>
                </a:solidFill>
                <a:latin typeface="Corbel"/>
                <a:ea typeface="Corbel"/>
                <a:cs typeface="Corbel"/>
                <a:sym typeface="Corbel"/>
              </a:rPr>
            </a:br>
            <a:r>
              <a:rPr b="0" i="0" lang="en-US" sz="2400" u="sng" cap="none" strike="noStrike">
                <a:solidFill>
                  <a:schemeClr val="hlink"/>
                </a:solidFill>
                <a:latin typeface="Corbel"/>
                <a:ea typeface="Corbel"/>
                <a:cs typeface="Corbel"/>
                <a:sym typeface="Corbel"/>
                <a:hlinkClick r:id="rId4"/>
              </a:rPr>
              <a:t>https://www.yelp.com/dataset/</a:t>
            </a:r>
            <a:r>
              <a:rPr b="0" i="0" lang="en-US" sz="2400" u="none" cap="none" strike="noStrike">
                <a:solidFill>
                  <a:schemeClr val="accent1"/>
                </a:solidFill>
                <a:latin typeface="Corbel"/>
                <a:ea typeface="Corbel"/>
                <a:cs typeface="Corbel"/>
                <a:sym typeface="Corbel"/>
              </a:rPr>
              <a:t> </a:t>
            </a:r>
          </a:p>
          <a:p>
            <a:pPr indent="0" lvl="0" marL="0" marR="0" rtl="0" algn="l">
              <a:lnSpc>
                <a:spcPct val="90000"/>
              </a:lnSpc>
              <a:spcBef>
                <a:spcPts val="1000"/>
              </a:spcBef>
              <a:spcAft>
                <a:spcPts val="0"/>
              </a:spcAft>
              <a:buClr>
                <a:schemeClr val="accent1"/>
              </a:buClr>
              <a:buSzPct val="25000"/>
              <a:buFont typeface="Corbel"/>
              <a:buNone/>
            </a:pPr>
            <a:r>
              <a:rPr b="0" i="0" lang="en-US" sz="2400" u="none" cap="none" strike="noStrike">
                <a:solidFill>
                  <a:schemeClr val="accent1"/>
                </a:solidFill>
                <a:latin typeface="Corbel"/>
                <a:ea typeface="Corbel"/>
                <a:cs typeface="Corbel"/>
                <a:sym typeface="Corbel"/>
              </a:rPr>
              <a:t>3. A sample source code we’ll cover in the second half of the workshop. </a:t>
            </a:r>
            <a:r>
              <a:rPr b="0" i="0" lang="en-US" sz="2400" u="sng" cap="none" strike="noStrike">
                <a:solidFill>
                  <a:schemeClr val="hlink"/>
                </a:solidFill>
                <a:latin typeface="Corbel"/>
                <a:ea typeface="Corbel"/>
                <a:cs typeface="Corbel"/>
                <a:sym typeface="Corbel"/>
                <a:hlinkClick r:id="rId5"/>
              </a:rPr>
              <a:t>https://goo.gl/WgoeUL</a:t>
            </a:r>
            <a:r>
              <a:rPr b="0" i="0" lang="en-US" sz="2400" u="none" cap="none" strike="noStrike">
                <a:solidFill>
                  <a:schemeClr val="accent1"/>
                </a:solidFill>
                <a:latin typeface="Corbel"/>
                <a:ea typeface="Corbel"/>
                <a:cs typeface="Corbel"/>
                <a:sym typeface="Corbel"/>
              </a:rPr>
              <a:t>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descr="Content Placeholder 2" id="151" name="Shape 151"/>
          <p:cNvSpPr txBox="1"/>
          <p:nvPr>
            <p:ph idx="1" type="body"/>
          </p:nvPr>
        </p:nvSpPr>
        <p:spPr>
          <a:xfrm>
            <a:off x="238539" y="1812925"/>
            <a:ext cx="8664438" cy="4215411"/>
          </a:xfrm>
          <a:prstGeom prst="rect">
            <a:avLst/>
          </a:prstGeom>
          <a:noFill/>
          <a:ln>
            <a:noFill/>
          </a:ln>
        </p:spPr>
        <p:txBody>
          <a:bodyPr anchorCtr="0" anchor="t" bIns="45700" lIns="45700" rIns="45700" wrap="square" tIns="45700">
            <a:noAutofit/>
          </a:bodyPr>
          <a:lstStyle/>
          <a:p>
            <a:pPr indent="-308609" lvl="0" marL="308609" marR="0" rtl="0" algn="l">
              <a:lnSpc>
                <a:spcPct val="90000"/>
              </a:lnSpc>
              <a:spcBef>
                <a:spcPts val="0"/>
              </a:spcBef>
              <a:spcAft>
                <a:spcPts val="0"/>
              </a:spcAft>
              <a:buClr>
                <a:schemeClr val="accent1"/>
              </a:buClr>
              <a:buSzPct val="98136"/>
              <a:buFont typeface="Arial"/>
              <a:buChar char="•"/>
            </a:pPr>
            <a:r>
              <a:rPr b="1" i="0" lang="en-US" sz="2159" u="none" cap="none" strike="noStrike">
                <a:solidFill>
                  <a:schemeClr val="accent1"/>
                </a:solidFill>
                <a:latin typeface="Arial"/>
                <a:ea typeface="Arial"/>
                <a:cs typeface="Arial"/>
                <a:sym typeface="Arial"/>
              </a:rPr>
              <a:t>Is the evolution of the </a:t>
            </a:r>
            <a:r>
              <a:rPr b="1" i="1" lang="en-US" sz="2159" u="none" cap="none" strike="noStrike">
                <a:solidFill>
                  <a:schemeClr val="accent1"/>
                </a:solidFill>
                <a:latin typeface="Arial"/>
                <a:ea typeface="Arial"/>
                <a:cs typeface="Arial"/>
                <a:sym typeface="Arial"/>
              </a:rPr>
              <a:t>IPython Notebook</a:t>
            </a:r>
            <a:r>
              <a:rPr b="1" i="0" lang="en-US" sz="2159" u="none" cap="none" strike="noStrike">
                <a:solidFill>
                  <a:schemeClr val="accent1"/>
                </a:solidFill>
                <a:latin typeface="Arial"/>
                <a:ea typeface="Arial"/>
                <a:cs typeface="Arial"/>
                <a:sym typeface="Arial"/>
              </a:rPr>
              <a:t> into a language agnostic computing environment supporting 60+ programming languages including Python, R, Julia, and many others.</a:t>
            </a:r>
          </a:p>
          <a:p>
            <a:pPr indent="0" lvl="0" marL="0" marR="0" rtl="0" algn="l">
              <a:lnSpc>
                <a:spcPct val="90000"/>
              </a:lnSpc>
              <a:spcBef>
                <a:spcPts val="900"/>
              </a:spcBef>
              <a:spcAft>
                <a:spcPts val="0"/>
              </a:spcAft>
              <a:buClr>
                <a:schemeClr val="accent1"/>
              </a:buClr>
              <a:buSzPct val="25000"/>
              <a:buFont typeface="Arial"/>
              <a:buNone/>
            </a:pPr>
            <a:r>
              <a:t/>
            </a:r>
            <a:endParaRPr b="1" i="0" sz="2159" u="none" cap="none" strike="noStrike">
              <a:solidFill>
                <a:schemeClr val="accent1"/>
              </a:solidFill>
              <a:latin typeface="Arial"/>
              <a:ea typeface="Arial"/>
              <a:cs typeface="Arial"/>
              <a:sym typeface="Arial"/>
            </a:endParaRPr>
          </a:p>
          <a:p>
            <a:pPr indent="-308609" lvl="0" marL="308609" marR="0" rtl="0" algn="l">
              <a:lnSpc>
                <a:spcPct val="90000"/>
              </a:lnSpc>
              <a:spcBef>
                <a:spcPts val="900"/>
              </a:spcBef>
              <a:spcAft>
                <a:spcPts val="0"/>
              </a:spcAft>
              <a:buClr>
                <a:schemeClr val="accent1"/>
              </a:buClr>
              <a:buSzPct val="98136"/>
              <a:buFont typeface="Arial"/>
              <a:buChar char="•"/>
            </a:pPr>
            <a:r>
              <a:rPr b="1" i="0" lang="en-US" sz="2159" u="none" cap="none" strike="noStrike">
                <a:solidFill>
                  <a:schemeClr val="accent1"/>
                </a:solidFill>
                <a:latin typeface="Arial"/>
                <a:ea typeface="Arial"/>
                <a:cs typeface="Arial"/>
                <a:sym typeface="Arial"/>
              </a:rPr>
              <a:t>A digital “document” that gives you a way to record your thoughts, CODE, and visualizations in a single place</a:t>
            </a:r>
          </a:p>
          <a:p>
            <a:pPr indent="0" lvl="0" marL="0" marR="0" rtl="0" algn="l">
              <a:lnSpc>
                <a:spcPct val="90000"/>
              </a:lnSpc>
              <a:spcBef>
                <a:spcPts val="900"/>
              </a:spcBef>
              <a:spcAft>
                <a:spcPts val="0"/>
              </a:spcAft>
              <a:buClr>
                <a:schemeClr val="accent1"/>
              </a:buClr>
              <a:buSzPct val="25000"/>
              <a:buFont typeface="Arial"/>
              <a:buNone/>
            </a:pPr>
            <a:r>
              <a:t/>
            </a:r>
            <a:endParaRPr b="1" i="0" sz="2159" u="none" cap="none" strike="noStrike">
              <a:solidFill>
                <a:schemeClr val="accent1"/>
              </a:solidFill>
              <a:latin typeface="Arial"/>
              <a:ea typeface="Arial"/>
              <a:cs typeface="Arial"/>
              <a:sym typeface="Arial"/>
            </a:endParaRPr>
          </a:p>
          <a:p>
            <a:pPr indent="-308609" lvl="0" marL="308609" marR="0" rtl="0" algn="l">
              <a:lnSpc>
                <a:spcPct val="90000"/>
              </a:lnSpc>
              <a:spcBef>
                <a:spcPts val="900"/>
              </a:spcBef>
              <a:spcAft>
                <a:spcPts val="0"/>
              </a:spcAft>
              <a:buClr>
                <a:schemeClr val="accent1"/>
              </a:buClr>
              <a:buSzPct val="98136"/>
              <a:buFont typeface="Arial"/>
              <a:buChar char="•"/>
            </a:pPr>
            <a:r>
              <a:rPr b="1" i="0" lang="en-US" sz="2159" u="none" cap="none" strike="noStrike">
                <a:solidFill>
                  <a:schemeClr val="accent1"/>
                </a:solidFill>
                <a:latin typeface="Arial"/>
                <a:ea typeface="Arial"/>
                <a:cs typeface="Arial"/>
                <a:sym typeface="Arial"/>
              </a:rPr>
              <a:t>A tool to explore, understand, communicate, and tell stories about your data in a systematic and reproducible way</a:t>
            </a:r>
          </a:p>
          <a:p>
            <a:pPr indent="0" lvl="0" marL="0" marR="0" rtl="0" algn="l">
              <a:lnSpc>
                <a:spcPct val="90000"/>
              </a:lnSpc>
              <a:spcBef>
                <a:spcPts val="900"/>
              </a:spcBef>
              <a:spcAft>
                <a:spcPts val="0"/>
              </a:spcAft>
              <a:buClr>
                <a:schemeClr val="accent1"/>
              </a:buClr>
              <a:buSzPct val="25000"/>
              <a:buFont typeface="Arial"/>
              <a:buNone/>
            </a:pPr>
            <a:r>
              <a:t/>
            </a:r>
            <a:endParaRPr b="1" i="0" sz="2159" u="none" cap="none" strike="noStrike">
              <a:solidFill>
                <a:schemeClr val="accent1"/>
              </a:solidFill>
              <a:latin typeface="Arial"/>
              <a:ea typeface="Arial"/>
              <a:cs typeface="Arial"/>
              <a:sym typeface="Arial"/>
            </a:endParaRPr>
          </a:p>
          <a:p>
            <a:pPr indent="-308609" lvl="0" marL="308609" marR="0" rtl="0" algn="l">
              <a:lnSpc>
                <a:spcPct val="90000"/>
              </a:lnSpc>
              <a:spcBef>
                <a:spcPts val="900"/>
              </a:spcBef>
              <a:spcAft>
                <a:spcPts val="0"/>
              </a:spcAft>
              <a:buClr>
                <a:schemeClr val="accent1"/>
              </a:buClr>
              <a:buSzPct val="98136"/>
              <a:buFont typeface="Arial"/>
              <a:buChar char="•"/>
            </a:pPr>
            <a:r>
              <a:rPr b="1" i="0" lang="en-US" sz="2159" u="none" cap="none" strike="noStrike">
                <a:solidFill>
                  <a:schemeClr val="accent1"/>
                </a:solidFill>
                <a:latin typeface="Arial"/>
                <a:ea typeface="Arial"/>
                <a:cs typeface="Arial"/>
                <a:sym typeface="Arial"/>
              </a:rPr>
              <a:t>Provides access to many, many Python libraries</a:t>
            </a:r>
          </a:p>
        </p:txBody>
      </p:sp>
      <p:sp>
        <p:nvSpPr>
          <p:cNvPr descr="Shape 275" id="152" name="Shape 152"/>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Jupyter Notebook</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descr="Content Placeholder 2" id="157" name="Shape 157"/>
          <p:cNvSpPr txBox="1"/>
          <p:nvPr>
            <p:ph idx="1" type="body"/>
          </p:nvPr>
        </p:nvSpPr>
        <p:spPr>
          <a:xfrm>
            <a:off x="238539" y="1825625"/>
            <a:ext cx="8664438" cy="4215411"/>
          </a:xfrm>
          <a:prstGeom prst="rect">
            <a:avLst/>
          </a:prstGeom>
          <a:noFill/>
          <a:ln>
            <a:noFill/>
          </a:ln>
        </p:spPr>
        <p:txBody>
          <a:bodyPr anchorCtr="0" anchor="t" bIns="45700" lIns="45700" rIns="45700" wrap="square" tIns="45700">
            <a:noAutofit/>
          </a:bodyPr>
          <a:lstStyle/>
          <a:p>
            <a:pPr indent="-342900" lvl="0" marL="342900" marR="0" rtl="0" algn="l">
              <a:lnSpc>
                <a:spcPct val="90000"/>
              </a:lnSpc>
              <a:spcBef>
                <a:spcPts val="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A dialogue between the human and the computer.</a:t>
            </a:r>
          </a:p>
          <a:p>
            <a:pPr indent="-342900" lvl="0" marL="342900" marR="0" rtl="0" algn="l">
              <a:lnSpc>
                <a:spcPct val="90000"/>
              </a:lnSpc>
              <a:spcBef>
                <a:spcPts val="300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Assemble ideas using the computer as playground, as “data microscope.”</a:t>
            </a:r>
          </a:p>
          <a:p>
            <a:pPr indent="-342900" lvl="0" marL="342900" marR="0" rtl="0" algn="l">
              <a:lnSpc>
                <a:spcPct val="90000"/>
              </a:lnSpc>
              <a:spcBef>
                <a:spcPts val="300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A way to assemble the building blocks of scientific computing and data science.</a:t>
            </a:r>
          </a:p>
        </p:txBody>
      </p:sp>
      <p:sp>
        <p:nvSpPr>
          <p:cNvPr descr="Shape 275" id="158" name="Shape 158"/>
          <p:cNvSpPr/>
          <p:nvPr/>
        </p:nvSpPr>
        <p:spPr>
          <a:xfrm>
            <a:off x="238539" y="984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A Tool for Interactive Computing</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descr="Picture 3" id="163" name="Shape 163"/>
          <p:cNvPicPr preferRelativeResize="0"/>
          <p:nvPr/>
        </p:nvPicPr>
        <p:blipFill rotWithShape="1">
          <a:blip r:embed="rId3">
            <a:alphaModFix/>
          </a:blip>
          <a:srcRect b="0" l="0" r="0" t="0"/>
          <a:stretch/>
        </p:blipFill>
        <p:spPr>
          <a:xfrm>
            <a:off x="964790" y="1690689"/>
            <a:ext cx="3343138" cy="4654802"/>
          </a:xfrm>
          <a:prstGeom prst="rect">
            <a:avLst/>
          </a:prstGeom>
          <a:noFill/>
          <a:ln>
            <a:noFill/>
          </a:ln>
        </p:spPr>
      </p:pic>
      <p:pic>
        <p:nvPicPr>
          <p:cNvPr descr="Picture 4" id="164" name="Shape 164"/>
          <p:cNvPicPr preferRelativeResize="0"/>
          <p:nvPr/>
        </p:nvPicPr>
        <p:blipFill rotWithShape="1">
          <a:blip r:embed="rId4">
            <a:alphaModFix/>
          </a:blip>
          <a:srcRect b="0" l="0" r="0" t="0"/>
          <a:stretch/>
        </p:blipFill>
        <p:spPr>
          <a:xfrm>
            <a:off x="5036994" y="1690689"/>
            <a:ext cx="3038464" cy="4654802"/>
          </a:xfrm>
          <a:prstGeom prst="rect">
            <a:avLst/>
          </a:prstGeom>
          <a:noFill/>
          <a:ln>
            <a:noFill/>
          </a:ln>
        </p:spPr>
      </p:pic>
      <p:sp>
        <p:nvSpPr>
          <p:cNvPr descr="Shape 275" id="165" name="Shape 165"/>
          <p:cNvSpPr/>
          <p:nvPr/>
        </p:nvSpPr>
        <p:spPr>
          <a:xfrm>
            <a:off x="238539" y="603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455" u="none" cap="none" strike="noStrike">
                <a:solidFill>
                  <a:srgbClr val="0E4A76"/>
                </a:solidFill>
                <a:latin typeface="Source Sans Pro"/>
                <a:ea typeface="Source Sans Pro"/>
                <a:cs typeface="Source Sans Pro"/>
                <a:sym typeface="Source Sans Pro"/>
              </a:rPr>
              <a:t>Learn Through Examples: </a:t>
            </a:r>
          </a:p>
          <a:p>
            <a:pPr indent="0" lvl="0" marL="0" marR="0" rtl="0" algn="ctr">
              <a:lnSpc>
                <a:spcPct val="90000"/>
              </a:lnSpc>
              <a:spcBef>
                <a:spcPts val="0"/>
              </a:spcBef>
              <a:spcAft>
                <a:spcPts val="0"/>
              </a:spcAft>
              <a:buClr>
                <a:srgbClr val="0E4A76"/>
              </a:buClr>
              <a:buSzPct val="25000"/>
              <a:buFont typeface="Source Sans Pro"/>
              <a:buNone/>
            </a:pPr>
            <a:r>
              <a:rPr b="1" i="0" lang="en-US" sz="3455" u="none" cap="none" strike="noStrike">
                <a:solidFill>
                  <a:srgbClr val="0E4A76"/>
                </a:solidFill>
                <a:latin typeface="Source Sans Pro"/>
                <a:ea typeface="Source Sans Pro"/>
                <a:cs typeface="Source Sans Pro"/>
                <a:sym typeface="Source Sans Pro"/>
              </a:rPr>
              <a:t>Gallery of Interesting Jupyter Notebooks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descr="Content Placeholder 2" id="170" name="Shape 170"/>
          <p:cNvSpPr txBox="1"/>
          <p:nvPr>
            <p:ph idx="1" type="body"/>
          </p:nvPr>
        </p:nvSpPr>
        <p:spPr>
          <a:xfrm>
            <a:off x="238539" y="1825625"/>
            <a:ext cx="8664438" cy="623662"/>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CHECK OUT “TRENDING REPOSITORIES”</a:t>
            </a:r>
          </a:p>
        </p:txBody>
      </p:sp>
      <p:pic>
        <p:nvPicPr>
          <p:cNvPr descr="Picture 4" id="171" name="Shape 171"/>
          <p:cNvPicPr preferRelativeResize="0"/>
          <p:nvPr/>
        </p:nvPicPr>
        <p:blipFill rotWithShape="1">
          <a:blip r:embed="rId3">
            <a:alphaModFix/>
          </a:blip>
          <a:srcRect b="0" l="0" r="0" t="0"/>
          <a:stretch/>
        </p:blipFill>
        <p:spPr>
          <a:xfrm>
            <a:off x="354666" y="2325446"/>
            <a:ext cx="3760011" cy="3893241"/>
          </a:xfrm>
          <a:prstGeom prst="rect">
            <a:avLst/>
          </a:prstGeom>
          <a:noFill/>
          <a:ln>
            <a:noFill/>
          </a:ln>
        </p:spPr>
      </p:pic>
      <p:pic>
        <p:nvPicPr>
          <p:cNvPr descr="Picture 5" id="172" name="Shape 172"/>
          <p:cNvPicPr preferRelativeResize="0"/>
          <p:nvPr/>
        </p:nvPicPr>
        <p:blipFill rotWithShape="1">
          <a:blip r:embed="rId4">
            <a:alphaModFix/>
          </a:blip>
          <a:srcRect b="0" l="0" r="0" t="0"/>
          <a:stretch/>
        </p:blipFill>
        <p:spPr>
          <a:xfrm>
            <a:off x="4114801" y="3762831"/>
            <a:ext cx="3616062" cy="1479204"/>
          </a:xfrm>
          <a:prstGeom prst="rect">
            <a:avLst/>
          </a:prstGeom>
          <a:noFill/>
          <a:ln>
            <a:noFill/>
          </a:ln>
        </p:spPr>
      </p:pic>
      <p:pic>
        <p:nvPicPr>
          <p:cNvPr descr="Picture 6" id="173" name="Shape 173"/>
          <p:cNvPicPr preferRelativeResize="0"/>
          <p:nvPr/>
        </p:nvPicPr>
        <p:blipFill rotWithShape="1">
          <a:blip r:embed="rId5">
            <a:alphaModFix/>
          </a:blip>
          <a:srcRect b="0" l="0" r="0" t="0"/>
          <a:stretch/>
        </p:blipFill>
        <p:spPr>
          <a:xfrm>
            <a:off x="4330813" y="3266587"/>
            <a:ext cx="1929243" cy="825432"/>
          </a:xfrm>
          <a:prstGeom prst="rect">
            <a:avLst/>
          </a:prstGeom>
          <a:noFill/>
          <a:ln>
            <a:noFill/>
          </a:ln>
        </p:spPr>
      </p:pic>
      <p:sp>
        <p:nvSpPr>
          <p:cNvPr descr="Rectangle 7" id="174" name="Shape 174"/>
          <p:cNvSpPr/>
          <p:nvPr/>
        </p:nvSpPr>
        <p:spPr>
          <a:xfrm>
            <a:off x="4114801" y="5551602"/>
            <a:ext cx="4667501" cy="492025"/>
          </a:xfrm>
          <a:prstGeom prst="rect">
            <a:avLst/>
          </a:prstGeom>
          <a:noFill/>
          <a:ln>
            <a:noFill/>
          </a:ln>
        </p:spPr>
        <p:txBody>
          <a:bodyPr anchorCtr="0" anchor="t" bIns="45700" lIns="45700" rIns="45700" wrap="square" tIns="45700">
            <a:noAutofit/>
          </a:bodyPr>
          <a:lstStyle/>
          <a:p>
            <a:pPr indent="0" lvl="0" marL="0" marR="0" rtl="0" algn="l">
              <a:lnSpc>
                <a:spcPct val="100000"/>
              </a:lnSpc>
              <a:spcBef>
                <a:spcPts val="0"/>
              </a:spcBef>
              <a:spcAft>
                <a:spcPts val="0"/>
              </a:spcAft>
              <a:buClr>
                <a:srgbClr val="0C141A"/>
              </a:buClr>
              <a:buSzPct val="25000"/>
              <a:buFont typeface="Arial"/>
              <a:buNone/>
            </a:pPr>
            <a:r>
              <a:rPr b="0" i="0" lang="en-US" sz="1400" u="none" cap="none" strike="noStrike">
                <a:solidFill>
                  <a:srgbClr val="0C141A"/>
                </a:solidFill>
                <a:latin typeface="Arial"/>
                <a:ea typeface="Arial"/>
                <a:cs typeface="Arial"/>
                <a:sym typeface="Arial"/>
              </a:rPr>
              <a:t>https://github.com/trending/jupyter-notebook?since=weekly</a:t>
            </a:r>
          </a:p>
        </p:txBody>
      </p:sp>
      <p:sp>
        <p:nvSpPr>
          <p:cNvPr descr="Shape 275" id="175" name="Shape 175"/>
          <p:cNvSpPr/>
          <p:nvPr/>
        </p:nvSpPr>
        <p:spPr>
          <a:xfrm>
            <a:off x="238539" y="95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Over 500K Notebooks on GitHub</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descr="Content Placeholder 2" id="180" name="Shape 180"/>
          <p:cNvSpPr txBox="1"/>
          <p:nvPr>
            <p:ph idx="1" type="body"/>
          </p:nvPr>
        </p:nvSpPr>
        <p:spPr>
          <a:xfrm>
            <a:off x="238539" y="1474954"/>
            <a:ext cx="8664438" cy="4566082"/>
          </a:xfrm>
          <a:prstGeom prst="rect">
            <a:avLst/>
          </a:prstGeom>
          <a:noFill/>
          <a:ln>
            <a:noFill/>
          </a:ln>
        </p:spPr>
        <p:txBody>
          <a:bodyPr anchorCtr="0" anchor="t" bIns="45700" lIns="45700" rIns="45700" wrap="square" tIns="45700">
            <a:noAutofit/>
          </a:bodyPr>
          <a:lstStyle/>
          <a:p>
            <a:pPr indent="-228600" lvl="0" marL="228600" marR="0" rtl="0" algn="l">
              <a:lnSpc>
                <a:spcPct val="90000"/>
              </a:lnSpc>
              <a:spcBef>
                <a:spcPts val="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Open source - which means anyone can download it and use it for free.</a:t>
            </a:r>
          </a:p>
          <a:p>
            <a:pPr indent="-228600" lvl="0" marL="228600" marR="0" rtl="0" algn="l">
              <a:lnSpc>
                <a:spcPct val="90000"/>
              </a:lnSpc>
              <a:spcBef>
                <a:spcPts val="300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Digital Journalism, Scientific research, Commercial products, Classrooms, Coding Bootcamps, Online Learning, Conferences, Data Engineering Pipelines, High Performance Computing (HPC) . . . </a:t>
            </a:r>
          </a:p>
          <a:p>
            <a:pPr indent="-228600" lvl="0" marL="228600" marR="0" rtl="0" algn="l">
              <a:lnSpc>
                <a:spcPct val="90000"/>
              </a:lnSpc>
              <a:spcBef>
                <a:spcPts val="300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Physics, Astronomy, Biology, Economics &amp; Finance, Social Sciences, Geo Sciences, Digital Humanities . . .</a:t>
            </a:r>
          </a:p>
          <a:p>
            <a:pPr indent="-228600" lvl="0" marL="228600" marR="0" rtl="0" algn="l">
              <a:lnSpc>
                <a:spcPct val="90000"/>
              </a:lnSpc>
              <a:spcBef>
                <a:spcPts val="300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Commercial big data platforms: Microsoft, IBM, Google, Bloomberg, more . . . </a:t>
            </a:r>
          </a:p>
        </p:txBody>
      </p:sp>
      <p:sp>
        <p:nvSpPr>
          <p:cNvPr descr="Shape 275" id="181" name="Shape 181"/>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Jupyter in the Wild</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descr="Content Placeholder 3" id="186" name="Shape 186"/>
          <p:cNvPicPr preferRelativeResize="0"/>
          <p:nvPr/>
        </p:nvPicPr>
        <p:blipFill rotWithShape="1">
          <a:blip r:embed="rId3">
            <a:alphaModFix/>
          </a:blip>
          <a:srcRect b="0" l="0" r="0" t="0"/>
          <a:stretch/>
        </p:blipFill>
        <p:spPr>
          <a:xfrm>
            <a:off x="1154196" y="1520825"/>
            <a:ext cx="6786656" cy="4204276"/>
          </a:xfrm>
          <a:prstGeom prst="rect">
            <a:avLst/>
          </a:prstGeom>
          <a:noFill/>
          <a:ln>
            <a:noFill/>
          </a:ln>
        </p:spPr>
      </p:pic>
      <p:sp>
        <p:nvSpPr>
          <p:cNvPr descr="Shape 275" id="187" name="Shape 187"/>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The Jupyter Team</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descr="Content Placeholder 3" id="192" name="Shape 192"/>
          <p:cNvPicPr preferRelativeResize="0"/>
          <p:nvPr/>
        </p:nvPicPr>
        <p:blipFill rotWithShape="1">
          <a:blip r:embed="rId3">
            <a:alphaModFix/>
          </a:blip>
          <a:srcRect b="0" l="0" r="0" t="0"/>
          <a:stretch/>
        </p:blipFill>
        <p:spPr>
          <a:xfrm>
            <a:off x="1359125" y="1825625"/>
            <a:ext cx="6412297" cy="4201326"/>
          </a:xfrm>
          <a:prstGeom prst="rect">
            <a:avLst/>
          </a:prstGeom>
          <a:noFill/>
          <a:ln>
            <a:noFill/>
          </a:ln>
        </p:spPr>
      </p:pic>
      <p:sp>
        <p:nvSpPr>
          <p:cNvPr descr="Rectangle 4" id="193" name="Shape 193"/>
          <p:cNvSpPr/>
          <p:nvPr/>
        </p:nvSpPr>
        <p:spPr>
          <a:xfrm>
            <a:off x="1329519" y="5979662"/>
            <a:ext cx="8902977" cy="264255"/>
          </a:xfrm>
          <a:prstGeom prst="rect">
            <a:avLst/>
          </a:prstGeom>
          <a:noFill/>
          <a:ln>
            <a:noFill/>
          </a:ln>
        </p:spPr>
        <p:txBody>
          <a:bodyPr anchorCtr="0" anchor="t" bIns="45700" lIns="45700" rIns="45700" wrap="square" tIns="45700">
            <a:noAutofit/>
          </a:bodyPr>
          <a:lstStyle/>
          <a:p>
            <a:pPr indent="0" lvl="0" marL="0" marR="0" rtl="0" algn="l">
              <a:lnSpc>
                <a:spcPct val="100000"/>
              </a:lnSpc>
              <a:spcBef>
                <a:spcPts val="0"/>
              </a:spcBef>
              <a:spcAft>
                <a:spcPts val="0"/>
              </a:spcAft>
              <a:buClr>
                <a:srgbClr val="0C141A"/>
              </a:buClr>
              <a:buSzPct val="25000"/>
              <a:buFont typeface="Arial"/>
              <a:buNone/>
            </a:pPr>
            <a:r>
              <a:rPr b="0" i="0" lang="en-US" sz="1200" u="none" cap="none" strike="noStrike">
                <a:solidFill>
                  <a:srgbClr val="0C141A"/>
                </a:solidFill>
                <a:latin typeface="Arial"/>
                <a:ea typeface="Arial"/>
                <a:cs typeface="Arial"/>
                <a:sym typeface="Arial"/>
              </a:rPr>
              <a:t>By Stuart Geiger, Jamie Whitacre, Matthias Bussonnier, and Nami Saghaei</a:t>
            </a:r>
          </a:p>
        </p:txBody>
      </p:sp>
      <p:sp>
        <p:nvSpPr>
          <p:cNvPr descr="Shape 275" id="194" name="Shape 194"/>
          <p:cNvSpPr/>
          <p:nvPr/>
        </p:nvSpPr>
        <p:spPr>
          <a:xfrm>
            <a:off x="238539" y="1365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~500 Committers to </a:t>
            </a:r>
          </a:p>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IPython/Jupyter Repositories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descr="Picture 3" id="199" name="Shape 199"/>
          <p:cNvPicPr preferRelativeResize="0"/>
          <p:nvPr/>
        </p:nvPicPr>
        <p:blipFill rotWithShape="1">
          <a:blip r:embed="rId3">
            <a:alphaModFix/>
          </a:blip>
          <a:srcRect b="0" l="0" r="0" t="0"/>
          <a:stretch/>
        </p:blipFill>
        <p:spPr>
          <a:xfrm>
            <a:off x="0" y="1185447"/>
            <a:ext cx="9109863" cy="4551283"/>
          </a:xfrm>
          <a:prstGeom prst="rect">
            <a:avLst/>
          </a:prstGeom>
          <a:noFill/>
          <a:ln>
            <a:noFill/>
          </a:ln>
        </p:spPr>
      </p:pic>
      <p:pic>
        <p:nvPicPr>
          <p:cNvPr descr="Picture 4" id="200" name="Shape 200"/>
          <p:cNvPicPr preferRelativeResize="0"/>
          <p:nvPr/>
        </p:nvPicPr>
        <p:blipFill rotWithShape="1">
          <a:blip r:embed="rId4">
            <a:alphaModFix/>
          </a:blip>
          <a:srcRect b="0" l="0" r="0" t="0"/>
          <a:stretch/>
        </p:blipFill>
        <p:spPr>
          <a:xfrm>
            <a:off x="3098325" y="2178915"/>
            <a:ext cx="1491208" cy="1542636"/>
          </a:xfrm>
          <a:prstGeom prst="rect">
            <a:avLst/>
          </a:prstGeom>
          <a:noFill/>
          <a:ln>
            <a:noFill/>
          </a:ln>
        </p:spPr>
      </p:pic>
      <p:sp>
        <p:nvSpPr>
          <p:cNvPr descr="Shape 275" id="201" name="Shape 201"/>
          <p:cNvSpPr/>
          <p:nvPr/>
        </p:nvSpPr>
        <p:spPr>
          <a:xfrm>
            <a:off x="327439" y="-285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Notebook Workflows: The Big Picture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descr="Shape 378" id="206" name="Shape 206"/>
          <p:cNvSpPr txBox="1"/>
          <p:nvPr>
            <p:ph type="title"/>
          </p:nvPr>
        </p:nvSpPr>
        <p:spPr>
          <a:xfrm>
            <a:off x="0" y="0"/>
            <a:ext cx="9139239"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Let’s Get Started</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descr="Title 2" id="211" name="Shape 211"/>
          <p:cNvSpPr txBox="1"/>
          <p:nvPr>
            <p:ph type="title"/>
          </p:nvPr>
        </p:nvSpPr>
        <p:spPr>
          <a:xfrm>
            <a:off x="-1" y="0"/>
            <a:ext cx="9139240"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Arial"/>
              <a:buNone/>
            </a:pPr>
            <a:r>
              <a:rPr b="1" i="0" lang="en-US" sz="3600" u="none" cap="none" strike="noStrike">
                <a:solidFill>
                  <a:srgbClr val="0E4A76"/>
                </a:solidFill>
                <a:latin typeface="Arial"/>
                <a:ea typeface="Arial"/>
                <a:cs typeface="Arial"/>
                <a:sym typeface="Arial"/>
              </a:rPr>
              <a:t>Navigation</a:t>
            </a:r>
          </a:p>
          <a:p>
            <a:pPr indent="0" lvl="0" marL="0" marR="0" rtl="0" algn="ctr">
              <a:lnSpc>
                <a:spcPct val="90000"/>
              </a:lnSpc>
              <a:spcBef>
                <a:spcPts val="0"/>
              </a:spcBef>
              <a:spcAft>
                <a:spcPts val="0"/>
              </a:spcAft>
              <a:buClr>
                <a:srgbClr val="0E4A76"/>
              </a:buClr>
              <a:buSzPct val="25000"/>
              <a:buFont typeface="Arial"/>
              <a:buNone/>
            </a:pPr>
            <a:r>
              <a:rPr b="1" i="0" lang="en-US" sz="3600" u="none" cap="none" strike="noStrike">
                <a:solidFill>
                  <a:srgbClr val="0E4A76"/>
                </a:solidFill>
                <a:latin typeface="Arial"/>
                <a:ea typeface="Arial"/>
                <a:cs typeface="Arial"/>
                <a:sym typeface="Arial"/>
              </a:rPr>
              <a:t>and Basic Commands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descr="Shape 109" id="99" name="Shape 99"/>
          <p:cNvSpPr txBox="1"/>
          <p:nvPr>
            <p:ph idx="4294967295" type="ctrTitle"/>
          </p:nvPr>
        </p:nvSpPr>
        <p:spPr>
          <a:xfrm>
            <a:off x="685800" y="1980771"/>
            <a:ext cx="7772400" cy="1600297"/>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796" u="none" cap="none" strike="noStrike">
                <a:solidFill>
                  <a:srgbClr val="0E4A76"/>
                </a:solidFill>
                <a:latin typeface="Source Sans Pro"/>
                <a:ea typeface="Source Sans Pro"/>
                <a:cs typeface="Source Sans Pro"/>
                <a:sym typeface="Source Sans Pro"/>
              </a:rPr>
              <a:t>A Hands-on Dive into </a:t>
            </a:r>
          </a:p>
          <a:p>
            <a:pPr indent="0" lvl="0" marL="0" marR="0" rtl="0" algn="ctr">
              <a:lnSpc>
                <a:spcPct val="90000"/>
              </a:lnSpc>
              <a:spcBef>
                <a:spcPts val="0"/>
              </a:spcBef>
              <a:spcAft>
                <a:spcPts val="0"/>
              </a:spcAft>
              <a:buClr>
                <a:srgbClr val="0E4A76"/>
              </a:buClr>
              <a:buSzPct val="25000"/>
              <a:buFont typeface="Source Sans Pro"/>
              <a:buNone/>
            </a:pPr>
            <a:r>
              <a:rPr b="1" i="0" lang="en-US" sz="3796" u="none" cap="none" strike="noStrike">
                <a:solidFill>
                  <a:srgbClr val="0E4A76"/>
                </a:solidFill>
                <a:latin typeface="Source Sans Pro"/>
                <a:ea typeface="Source Sans Pro"/>
                <a:cs typeface="Source Sans Pro"/>
                <a:sym typeface="Source Sans Pro"/>
              </a:rPr>
              <a:t>Making Sense of Real World Data</a:t>
            </a:r>
          </a:p>
        </p:txBody>
      </p:sp>
      <p:sp>
        <p:nvSpPr>
          <p:cNvPr descr="Subtitle 4" id="100" name="Shape 100"/>
          <p:cNvSpPr/>
          <p:nvPr/>
        </p:nvSpPr>
        <p:spPr>
          <a:xfrm>
            <a:off x="-1" y="4113262"/>
            <a:ext cx="9139240" cy="438151"/>
          </a:xfrm>
          <a:prstGeom prst="rect">
            <a:avLst/>
          </a:prstGeom>
          <a:noFill/>
          <a:ln>
            <a:noFill/>
          </a:ln>
        </p:spPr>
        <p:txBody>
          <a:bodyPr anchorCtr="0" anchor="t" bIns="34275" lIns="34275" rIns="34275" wrap="square" tIns="34275">
            <a:noAutofit/>
          </a:bodyPr>
          <a:lstStyle/>
          <a:p>
            <a:pPr indent="0" lvl="0" marL="0" marR="0" rtl="0" algn="ctr">
              <a:lnSpc>
                <a:spcPct val="90000"/>
              </a:lnSpc>
              <a:spcBef>
                <a:spcPts val="0"/>
              </a:spcBef>
              <a:spcAft>
                <a:spcPts val="0"/>
              </a:spcAft>
              <a:buClr>
                <a:srgbClr val="0C141A"/>
              </a:buClr>
              <a:buSzPct val="25000"/>
              <a:buFont typeface="Corbel"/>
              <a:buNone/>
            </a:pPr>
            <a:r>
              <a:rPr b="0" i="0" lang="en-US" sz="1500" u="none" cap="none" strike="noStrike">
                <a:solidFill>
                  <a:srgbClr val="0C141A"/>
                </a:solidFill>
                <a:latin typeface="Corbel"/>
                <a:ea typeface="Corbel"/>
                <a:cs typeface="Corbel"/>
                <a:sym typeface="Corbel"/>
              </a:rPr>
              <a:t>Xun Tang   |   @whoisxun  |   </a:t>
            </a:r>
            <a:r>
              <a:rPr b="0" i="0" lang="en-US" sz="1500" u="sng" cap="none" strike="noStrike">
                <a:solidFill>
                  <a:schemeClr val="hlink"/>
                </a:solidFill>
                <a:latin typeface="Corbel"/>
                <a:ea typeface="Corbel"/>
                <a:cs typeface="Corbel"/>
                <a:sym typeface="Corbel"/>
                <a:hlinkClick r:id="rId3"/>
              </a:rPr>
              <a:t>xun@yelp.com</a:t>
            </a:r>
          </a:p>
        </p:txBody>
      </p:sp>
      <p:sp>
        <p:nvSpPr>
          <p:cNvPr descr="Subtitle 4" id="101" name="Shape 101"/>
          <p:cNvSpPr/>
          <p:nvPr/>
        </p:nvSpPr>
        <p:spPr>
          <a:xfrm>
            <a:off x="-1" y="3808462"/>
            <a:ext cx="9139240" cy="438151"/>
          </a:xfrm>
          <a:prstGeom prst="rect">
            <a:avLst/>
          </a:prstGeom>
          <a:noFill/>
          <a:ln>
            <a:noFill/>
          </a:ln>
        </p:spPr>
        <p:txBody>
          <a:bodyPr anchorCtr="0" anchor="t" bIns="34275" lIns="34275" rIns="34275" wrap="square" tIns="34275">
            <a:noAutofit/>
          </a:bodyPr>
          <a:lstStyle/>
          <a:p>
            <a:pPr indent="0" lvl="0" marL="0" marR="0" rtl="0" algn="ctr">
              <a:lnSpc>
                <a:spcPct val="90000"/>
              </a:lnSpc>
              <a:spcBef>
                <a:spcPts val="0"/>
              </a:spcBef>
              <a:spcAft>
                <a:spcPts val="0"/>
              </a:spcAft>
              <a:buClr>
                <a:srgbClr val="0C141A"/>
              </a:buClr>
              <a:buSzPct val="25000"/>
              <a:buFont typeface="Corbel"/>
              <a:buNone/>
            </a:pPr>
            <a:r>
              <a:rPr b="0" i="0" lang="en-US" sz="1500" u="none" cap="none" strike="noStrike">
                <a:solidFill>
                  <a:srgbClr val="0C141A"/>
                </a:solidFill>
                <a:latin typeface="Corbel"/>
                <a:ea typeface="Corbel"/>
                <a:cs typeface="Corbel"/>
                <a:sym typeface="Corbel"/>
              </a:rPr>
              <a:t>Jamie Whitacre  |   @JupyterJW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descr="Picture 3" id="216" name="Shape 216"/>
          <p:cNvPicPr preferRelativeResize="0"/>
          <p:nvPr/>
        </p:nvPicPr>
        <p:blipFill rotWithShape="1">
          <a:blip r:embed="rId3">
            <a:alphaModFix/>
          </a:blip>
          <a:srcRect b="0" l="0" r="0" t="0"/>
          <a:stretch/>
        </p:blipFill>
        <p:spPr>
          <a:xfrm>
            <a:off x="1018282" y="943130"/>
            <a:ext cx="7101978" cy="614958"/>
          </a:xfrm>
          <a:prstGeom prst="rect">
            <a:avLst/>
          </a:prstGeom>
          <a:noFill/>
          <a:ln>
            <a:noFill/>
          </a:ln>
        </p:spPr>
      </p:pic>
      <p:pic>
        <p:nvPicPr>
          <p:cNvPr descr="Picture 4" id="217" name="Shape 217"/>
          <p:cNvPicPr preferRelativeResize="0"/>
          <p:nvPr/>
        </p:nvPicPr>
        <p:blipFill rotWithShape="1">
          <a:blip r:embed="rId4">
            <a:alphaModFix/>
          </a:blip>
          <a:srcRect b="0" l="0" r="0" t="0"/>
          <a:stretch/>
        </p:blipFill>
        <p:spPr>
          <a:xfrm>
            <a:off x="1245626" y="2743199"/>
            <a:ext cx="6619672" cy="3022014"/>
          </a:xfrm>
          <a:prstGeom prst="rect">
            <a:avLst/>
          </a:prstGeom>
          <a:noFill/>
          <a:ln>
            <a:noFill/>
          </a:ln>
        </p:spPr>
      </p:pic>
      <p:pic>
        <p:nvPicPr>
          <p:cNvPr descr="Picture 5" id="218" name="Shape 218"/>
          <p:cNvPicPr preferRelativeResize="0"/>
          <p:nvPr/>
        </p:nvPicPr>
        <p:blipFill rotWithShape="1">
          <a:blip r:embed="rId5">
            <a:alphaModFix/>
          </a:blip>
          <a:srcRect b="0" l="0" r="0" t="0"/>
          <a:stretch/>
        </p:blipFill>
        <p:spPr>
          <a:xfrm>
            <a:off x="4169728" y="1690689"/>
            <a:ext cx="801578" cy="10657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descr="Picture 3" id="223" name="Shape 223"/>
          <p:cNvPicPr preferRelativeResize="0"/>
          <p:nvPr/>
        </p:nvPicPr>
        <p:blipFill rotWithShape="1">
          <a:blip r:embed="rId3">
            <a:alphaModFix/>
          </a:blip>
          <a:srcRect b="0" l="0" r="0" t="0"/>
          <a:stretch/>
        </p:blipFill>
        <p:spPr>
          <a:xfrm>
            <a:off x="1077684" y="1240969"/>
            <a:ext cx="7199015" cy="22151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descr="Picture 3" id="228" name="Shape 228"/>
          <p:cNvPicPr preferRelativeResize="0"/>
          <p:nvPr/>
        </p:nvPicPr>
        <p:blipFill rotWithShape="1">
          <a:blip r:embed="rId3">
            <a:alphaModFix/>
          </a:blip>
          <a:srcRect b="0" l="0" r="0" t="0"/>
          <a:stretch/>
        </p:blipFill>
        <p:spPr>
          <a:xfrm>
            <a:off x="359228" y="1045027"/>
            <a:ext cx="8442031" cy="33272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descr="Picture 3" id="233" name="Shape 233"/>
          <p:cNvPicPr preferRelativeResize="0"/>
          <p:nvPr/>
        </p:nvPicPr>
        <p:blipFill rotWithShape="1">
          <a:blip r:embed="rId3">
            <a:alphaModFix/>
          </a:blip>
          <a:srcRect b="0" l="0" r="0" t="0"/>
          <a:stretch/>
        </p:blipFill>
        <p:spPr>
          <a:xfrm>
            <a:off x="718457" y="947649"/>
            <a:ext cx="7148099" cy="1807794"/>
          </a:xfrm>
          <a:prstGeom prst="rect">
            <a:avLst/>
          </a:prstGeom>
          <a:noFill/>
          <a:ln>
            <a:noFill/>
          </a:ln>
        </p:spPr>
      </p:pic>
      <p:pic>
        <p:nvPicPr>
          <p:cNvPr descr="Picture 4" id="234" name="Shape 234"/>
          <p:cNvPicPr preferRelativeResize="0"/>
          <p:nvPr/>
        </p:nvPicPr>
        <p:blipFill rotWithShape="1">
          <a:blip r:embed="rId4">
            <a:alphaModFix/>
          </a:blip>
          <a:srcRect b="0" l="0" r="0" t="0"/>
          <a:stretch/>
        </p:blipFill>
        <p:spPr>
          <a:xfrm>
            <a:off x="1987550" y="3069769"/>
            <a:ext cx="2875835" cy="3445351"/>
          </a:xfrm>
          <a:prstGeom prst="rect">
            <a:avLst/>
          </a:prstGeom>
          <a:noFill/>
          <a:ln>
            <a:noFill/>
          </a:ln>
        </p:spPr>
      </p:pic>
      <p:pic>
        <p:nvPicPr>
          <p:cNvPr descr="Picture 5" id="235" name="Shape 235"/>
          <p:cNvPicPr preferRelativeResize="0"/>
          <p:nvPr/>
        </p:nvPicPr>
        <p:blipFill rotWithShape="1">
          <a:blip r:embed="rId5">
            <a:alphaModFix/>
          </a:blip>
          <a:srcRect b="0" l="0" r="0" t="0"/>
          <a:stretch/>
        </p:blipFill>
        <p:spPr>
          <a:xfrm>
            <a:off x="6587670" y="2364920"/>
            <a:ext cx="825418" cy="9983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descr="Picture 3" id="240" name="Shape 240"/>
          <p:cNvPicPr preferRelativeResize="0"/>
          <p:nvPr/>
        </p:nvPicPr>
        <p:blipFill rotWithShape="1">
          <a:blip r:embed="rId3">
            <a:alphaModFix/>
          </a:blip>
          <a:srcRect b="0" l="0" r="0" t="0"/>
          <a:stretch/>
        </p:blipFill>
        <p:spPr>
          <a:xfrm>
            <a:off x="6763" y="0"/>
            <a:ext cx="9107647" cy="6838112"/>
          </a:xfrm>
          <a:prstGeom prst="rect">
            <a:avLst/>
          </a:prstGeom>
          <a:noFill/>
          <a:ln>
            <a:noFill/>
          </a:ln>
        </p:spPr>
      </p:pic>
      <p:sp>
        <p:nvSpPr>
          <p:cNvPr descr="Rectangle 4" id="241" name="Shape 241"/>
          <p:cNvSpPr/>
          <p:nvPr/>
        </p:nvSpPr>
        <p:spPr>
          <a:xfrm>
            <a:off x="6008913" y="6106884"/>
            <a:ext cx="3918859" cy="264256"/>
          </a:xfrm>
          <a:prstGeom prst="rect">
            <a:avLst/>
          </a:prstGeom>
          <a:noFill/>
          <a:ln>
            <a:noFill/>
          </a:ln>
        </p:spPr>
        <p:txBody>
          <a:bodyPr anchorCtr="0" anchor="t" bIns="45700" lIns="45700" rIns="45700" wrap="square" tIns="45700">
            <a:noAutofit/>
          </a:bodyPr>
          <a:lstStyle/>
          <a:p>
            <a:pPr indent="0" lvl="0" marL="0" marR="0" rtl="0" algn="l">
              <a:lnSpc>
                <a:spcPct val="100000"/>
              </a:lnSpc>
              <a:spcBef>
                <a:spcPts val="0"/>
              </a:spcBef>
              <a:spcAft>
                <a:spcPts val="0"/>
              </a:spcAft>
              <a:buClr>
                <a:srgbClr val="0C141A"/>
              </a:buClr>
              <a:buSzPct val="25000"/>
              <a:buFont typeface="Arial"/>
              <a:buNone/>
            </a:pPr>
            <a:r>
              <a:rPr b="0" i="0" lang="en-US" sz="1200" u="none" cap="none" strike="noStrike">
                <a:solidFill>
                  <a:srgbClr val="0C141A"/>
                </a:solidFill>
                <a:latin typeface="Arial"/>
                <a:ea typeface="Arial"/>
                <a:cs typeface="Arial"/>
                <a:sym typeface="Arial"/>
              </a:rPr>
              <a:t>http://wikiclipart.com/candy-corn-clipart_1783/</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descr="Picture 3" id="246" name="Shape 246"/>
          <p:cNvPicPr preferRelativeResize="0"/>
          <p:nvPr/>
        </p:nvPicPr>
        <p:blipFill rotWithShape="1">
          <a:blip r:embed="rId3">
            <a:alphaModFix/>
          </a:blip>
          <a:srcRect b="0" l="0" r="0" t="0"/>
          <a:stretch/>
        </p:blipFill>
        <p:spPr>
          <a:xfrm>
            <a:off x="228600" y="1077685"/>
            <a:ext cx="8605865" cy="29049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descr="Picture 3" id="251" name="Shape 251"/>
          <p:cNvPicPr preferRelativeResize="0"/>
          <p:nvPr/>
        </p:nvPicPr>
        <p:blipFill rotWithShape="1">
          <a:blip r:embed="rId3">
            <a:alphaModFix/>
          </a:blip>
          <a:srcRect b="0" l="0" r="0" t="0"/>
          <a:stretch/>
        </p:blipFill>
        <p:spPr>
          <a:xfrm>
            <a:off x="620486" y="1142999"/>
            <a:ext cx="8024520" cy="15130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descr="Content Placeholder 2" id="256" name="Shape 256"/>
          <p:cNvSpPr txBox="1"/>
          <p:nvPr>
            <p:ph idx="1" type="body"/>
          </p:nvPr>
        </p:nvSpPr>
        <p:spPr>
          <a:xfrm>
            <a:off x="1975955" y="1758770"/>
            <a:ext cx="6927021" cy="3634566"/>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#Define a variable</a:t>
            </a:r>
          </a:p>
          <a:p>
            <a:pPr indent="0" lvl="0" marL="0" marR="0" rtl="0" algn="l">
              <a:lnSpc>
                <a:spcPct val="90000"/>
              </a:lnSpc>
              <a:spcBef>
                <a:spcPts val="100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x = 5</a:t>
            </a:r>
          </a:p>
          <a:p>
            <a:pPr indent="0" lvl="0" marL="0" marR="0" rtl="0" algn="l">
              <a:lnSpc>
                <a:spcPct val="90000"/>
              </a:lnSpc>
              <a:spcBef>
                <a:spcPts val="100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print(x)</a:t>
            </a:r>
          </a:p>
        </p:txBody>
      </p:sp>
      <p:sp>
        <p:nvSpPr>
          <p:cNvPr descr="Shape 275" id="257" name="Shape 257"/>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Warm Up</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descr="Title 2" id="262" name="Shape 262"/>
          <p:cNvSpPr txBox="1"/>
          <p:nvPr>
            <p:ph type="title"/>
          </p:nvPr>
        </p:nvSpPr>
        <p:spPr>
          <a:xfrm>
            <a:off x="-1" y="0"/>
            <a:ext cx="9139240"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Arial"/>
              <a:buNone/>
            </a:pPr>
            <a:r>
              <a:rPr b="1" i="0" lang="en-US" sz="3600" u="none" cap="none" strike="noStrike">
                <a:solidFill>
                  <a:srgbClr val="0E4A76"/>
                </a:solidFill>
                <a:latin typeface="Arial"/>
                <a:ea typeface="Arial"/>
                <a:cs typeface="Arial"/>
                <a:sym typeface="Arial"/>
              </a:rPr>
              <a:t>Importing Libraries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descr="Content Placeholder 2" id="267" name="Shape 267"/>
          <p:cNvSpPr txBox="1"/>
          <p:nvPr>
            <p:ph idx="1" type="body"/>
          </p:nvPr>
        </p:nvSpPr>
        <p:spPr>
          <a:xfrm>
            <a:off x="238539" y="1825625"/>
            <a:ext cx="8664438" cy="4215411"/>
          </a:xfrm>
          <a:prstGeom prst="rect">
            <a:avLst/>
          </a:prstGeom>
          <a:noFill/>
          <a:ln>
            <a:noFill/>
          </a:ln>
        </p:spPr>
        <p:txBody>
          <a:bodyPr anchorCtr="0" anchor="t" bIns="45700" lIns="45700" rIns="45700" wrap="square" tIns="45700">
            <a:noAutofit/>
          </a:bodyPr>
          <a:lstStyle/>
          <a:p>
            <a:pPr indent="0" lvl="0" marL="0" marR="0" rtl="0" algn="ctr">
              <a:lnSpc>
                <a:spcPct val="90000"/>
              </a:lnSpc>
              <a:spcBef>
                <a:spcPts val="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import  ____  as  _____</a:t>
            </a:r>
          </a:p>
          <a:p>
            <a:pPr indent="0" lvl="0" marL="0" marR="0" rtl="0" algn="ctr">
              <a:lnSpc>
                <a:spcPct val="90000"/>
              </a:lnSpc>
              <a:spcBef>
                <a:spcPts val="1000"/>
              </a:spcBef>
              <a:spcAft>
                <a:spcPts val="0"/>
              </a:spcAft>
              <a:buClr>
                <a:schemeClr val="accent1"/>
              </a:buClr>
              <a:buSzPct val="25000"/>
              <a:buFont typeface="Arial"/>
              <a:buNone/>
            </a:pPr>
            <a:r>
              <a:t/>
            </a:r>
            <a:endParaRPr b="1" i="0" sz="2400" u="none" cap="none" strike="noStrike">
              <a:solidFill>
                <a:schemeClr val="accent1"/>
              </a:solidFill>
              <a:latin typeface="Arial"/>
              <a:ea typeface="Arial"/>
              <a:cs typeface="Arial"/>
              <a:sym typeface="Arial"/>
            </a:endParaRPr>
          </a:p>
          <a:p>
            <a:pPr indent="0" lvl="0" marL="0" marR="0" rtl="0" algn="ctr">
              <a:lnSpc>
                <a:spcPct val="90000"/>
              </a:lnSpc>
              <a:spcBef>
                <a:spcPts val="1000"/>
              </a:spcBef>
              <a:spcAft>
                <a:spcPts val="0"/>
              </a:spcAft>
              <a:buClr>
                <a:schemeClr val="accent1"/>
              </a:buClr>
              <a:buSzPct val="25000"/>
              <a:buFont typeface="Arial"/>
              <a:buNone/>
            </a:pPr>
            <a:r>
              <a:t/>
            </a:r>
            <a:endParaRPr b="1" i="0" sz="2400" u="none" cap="none" strike="noStrike">
              <a:solidFill>
                <a:schemeClr val="accent1"/>
              </a:solidFill>
              <a:latin typeface="Arial"/>
              <a:ea typeface="Arial"/>
              <a:cs typeface="Arial"/>
              <a:sym typeface="Arial"/>
            </a:endParaRPr>
          </a:p>
          <a:p>
            <a:pPr indent="0" lvl="0" marL="0" marR="0" rtl="0" algn="ctr">
              <a:lnSpc>
                <a:spcPct val="90000"/>
              </a:lnSpc>
              <a:spcBef>
                <a:spcPts val="100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CONVENTIONS</a:t>
            </a:r>
          </a:p>
          <a:p>
            <a:pPr indent="0" lvl="0" marL="0" marR="0" rtl="0" algn="ctr">
              <a:lnSpc>
                <a:spcPct val="90000"/>
              </a:lnSpc>
              <a:spcBef>
                <a:spcPts val="100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import matplotlib.pyplot as plt</a:t>
            </a:r>
          </a:p>
          <a:p>
            <a:pPr indent="0" lvl="0" marL="0" marR="0" rtl="0" algn="ctr">
              <a:lnSpc>
                <a:spcPct val="90000"/>
              </a:lnSpc>
              <a:spcBef>
                <a:spcPts val="100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%matplotlib inline</a:t>
            </a:r>
          </a:p>
          <a:p>
            <a:pPr indent="0" lvl="0" marL="0" marR="0" rtl="0" algn="ctr">
              <a:lnSpc>
                <a:spcPct val="90000"/>
              </a:lnSpc>
              <a:spcBef>
                <a:spcPts val="100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import pandas as pd</a:t>
            </a:r>
          </a:p>
          <a:p>
            <a:pPr indent="0" lvl="0" marL="0" marR="0" rtl="0" algn="ctr">
              <a:lnSpc>
                <a:spcPct val="90000"/>
              </a:lnSpc>
              <a:spcBef>
                <a:spcPts val="100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import seaborn as sns</a:t>
            </a:r>
          </a:p>
          <a:p>
            <a:pPr indent="0" lvl="0" marL="0" marR="0" rtl="0" algn="ctr">
              <a:lnSpc>
                <a:spcPct val="90000"/>
              </a:lnSpc>
              <a:spcBef>
                <a:spcPts val="100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from sklearn import ______</a:t>
            </a:r>
          </a:p>
        </p:txBody>
      </p:sp>
      <p:sp>
        <p:nvSpPr>
          <p:cNvPr descr="Shape 275" id="268" name="Shape 268"/>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Importing Libraries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descr="Content Placeholder 2" id="106" name="Shape 106"/>
          <p:cNvSpPr txBox="1"/>
          <p:nvPr>
            <p:ph idx="1" type="body"/>
          </p:nvPr>
        </p:nvSpPr>
        <p:spPr>
          <a:xfrm>
            <a:off x="238539" y="1202738"/>
            <a:ext cx="8664438" cy="4838298"/>
          </a:xfrm>
          <a:prstGeom prst="rect">
            <a:avLst/>
          </a:prstGeom>
          <a:noFill/>
          <a:ln>
            <a:noFill/>
          </a:ln>
        </p:spPr>
        <p:txBody>
          <a:bodyPr anchorCtr="0" anchor="t" bIns="45700" lIns="45700" rIns="45700" wrap="square" tIns="45700">
            <a:noAutofit/>
          </a:bodyPr>
          <a:lstStyle/>
          <a:p>
            <a:pPr indent="0" lvl="0" marL="0" marR="0" rtl="0" algn="ctr">
              <a:lnSpc>
                <a:spcPct val="81000"/>
              </a:lnSpc>
              <a:spcBef>
                <a:spcPts val="0"/>
              </a:spcBef>
              <a:spcAft>
                <a:spcPts val="0"/>
              </a:spcAft>
              <a:buClr>
                <a:schemeClr val="accent1"/>
              </a:buClr>
              <a:buSzPct val="25000"/>
              <a:buFont typeface="Arial"/>
              <a:buNone/>
            </a:pPr>
            <a:r>
              <a:t/>
            </a:r>
            <a:endParaRPr b="1" i="0" sz="1703" u="none" cap="none" strike="noStrike">
              <a:solidFill>
                <a:schemeClr val="accent1"/>
              </a:solidFill>
              <a:latin typeface="Arial"/>
              <a:ea typeface="Arial"/>
              <a:cs typeface="Arial"/>
              <a:sym typeface="Arial"/>
            </a:endParaRPr>
          </a:p>
          <a:p>
            <a:pPr indent="0" lvl="0" marL="0" marR="0" rtl="0" algn="ctr">
              <a:lnSpc>
                <a:spcPct val="81000"/>
              </a:lnSpc>
              <a:spcBef>
                <a:spcPts val="700"/>
              </a:spcBef>
              <a:spcAft>
                <a:spcPts val="0"/>
              </a:spcAft>
              <a:buClr>
                <a:schemeClr val="accent1"/>
              </a:buClr>
              <a:buSzPct val="25000"/>
              <a:buFont typeface="Arial"/>
              <a:buNone/>
            </a:pPr>
            <a:r>
              <a:rPr b="1" i="0" lang="en-US" sz="2130" u="none" cap="none" strike="noStrike">
                <a:solidFill>
                  <a:schemeClr val="accent1"/>
                </a:solidFill>
                <a:latin typeface="Arial"/>
                <a:ea typeface="Arial"/>
                <a:cs typeface="Arial"/>
                <a:sym typeface="Arial"/>
              </a:rPr>
              <a:t>-1-</a:t>
            </a:r>
          </a:p>
          <a:p>
            <a:pPr indent="0" lvl="0" marL="0" marR="0" rtl="0" algn="ctr">
              <a:lnSpc>
                <a:spcPct val="81000"/>
              </a:lnSpc>
              <a:spcBef>
                <a:spcPts val="700"/>
              </a:spcBef>
              <a:spcAft>
                <a:spcPts val="0"/>
              </a:spcAft>
              <a:buClr>
                <a:schemeClr val="accent1"/>
              </a:buClr>
              <a:buSzPct val="25000"/>
              <a:buFont typeface="Arial"/>
              <a:buNone/>
            </a:pPr>
            <a:r>
              <a:rPr b="1" i="0" lang="en-US" sz="1917" u="none" cap="none" strike="noStrike">
                <a:solidFill>
                  <a:schemeClr val="accent1"/>
                </a:solidFill>
                <a:latin typeface="Arial"/>
                <a:ea typeface="Arial"/>
                <a:cs typeface="Arial"/>
                <a:sym typeface="Arial"/>
              </a:rPr>
              <a:t>Install Jupyter</a:t>
            </a:r>
          </a:p>
          <a:p>
            <a:pPr indent="0" lvl="0" marL="0" marR="0" rtl="0" algn="ctr">
              <a:lnSpc>
                <a:spcPct val="81000"/>
              </a:lnSpc>
              <a:spcBef>
                <a:spcPts val="700"/>
              </a:spcBef>
              <a:spcAft>
                <a:spcPts val="0"/>
              </a:spcAft>
              <a:buClr>
                <a:schemeClr val="accent1"/>
              </a:buClr>
              <a:buSzPct val="25000"/>
              <a:buFont typeface="Arial"/>
              <a:buNone/>
            </a:pPr>
            <a:r>
              <a:t/>
            </a:r>
            <a:endParaRPr b="1" i="0" sz="1917" u="none" cap="none" strike="noStrike">
              <a:solidFill>
                <a:schemeClr val="accent1"/>
              </a:solidFill>
              <a:latin typeface="Arial"/>
              <a:ea typeface="Arial"/>
              <a:cs typeface="Arial"/>
              <a:sym typeface="Arial"/>
            </a:endParaRPr>
          </a:p>
          <a:p>
            <a:pPr indent="0" lvl="0" marL="0" marR="0" rtl="0" algn="ctr">
              <a:lnSpc>
                <a:spcPct val="81000"/>
              </a:lnSpc>
              <a:spcBef>
                <a:spcPts val="700"/>
              </a:spcBef>
              <a:spcAft>
                <a:spcPts val="0"/>
              </a:spcAft>
              <a:buClr>
                <a:schemeClr val="accent1"/>
              </a:buClr>
              <a:buSzPct val="25000"/>
              <a:buFont typeface="Arial"/>
              <a:buNone/>
            </a:pPr>
            <a:r>
              <a:rPr b="1" i="0" lang="en-US" sz="2130" u="none" cap="none" strike="noStrike">
                <a:solidFill>
                  <a:schemeClr val="accent1"/>
                </a:solidFill>
                <a:latin typeface="Arial"/>
                <a:ea typeface="Arial"/>
                <a:cs typeface="Arial"/>
                <a:sym typeface="Arial"/>
              </a:rPr>
              <a:t>-2-</a:t>
            </a:r>
          </a:p>
          <a:p>
            <a:pPr indent="0" lvl="0" marL="0" marR="0" rtl="0" algn="ctr">
              <a:lnSpc>
                <a:spcPct val="81000"/>
              </a:lnSpc>
              <a:spcBef>
                <a:spcPts val="700"/>
              </a:spcBef>
              <a:spcAft>
                <a:spcPts val="0"/>
              </a:spcAft>
              <a:buClr>
                <a:schemeClr val="accent1"/>
              </a:buClr>
              <a:buSzPct val="25000"/>
              <a:buFont typeface="Arial"/>
              <a:buNone/>
            </a:pPr>
            <a:r>
              <a:rPr b="1" i="0" lang="en-US" sz="1917" u="none" cap="none" strike="noStrike">
                <a:solidFill>
                  <a:schemeClr val="accent1"/>
                </a:solidFill>
                <a:latin typeface="Arial"/>
                <a:ea typeface="Arial"/>
                <a:cs typeface="Arial"/>
                <a:sym typeface="Arial"/>
              </a:rPr>
              <a:t>Learn how to use it</a:t>
            </a:r>
          </a:p>
          <a:p>
            <a:pPr indent="0" lvl="0" marL="0" marR="0" rtl="0" algn="ctr">
              <a:lnSpc>
                <a:spcPct val="81000"/>
              </a:lnSpc>
              <a:spcBef>
                <a:spcPts val="700"/>
              </a:spcBef>
              <a:spcAft>
                <a:spcPts val="0"/>
              </a:spcAft>
              <a:buClr>
                <a:schemeClr val="accent1"/>
              </a:buClr>
              <a:buSzPct val="25000"/>
              <a:buFont typeface="Arial"/>
              <a:buNone/>
            </a:pPr>
            <a:r>
              <a:t/>
            </a:r>
            <a:endParaRPr b="1" i="0" sz="1917" u="none" cap="none" strike="noStrike">
              <a:solidFill>
                <a:schemeClr val="accent1"/>
              </a:solidFill>
              <a:latin typeface="Arial"/>
              <a:ea typeface="Arial"/>
              <a:cs typeface="Arial"/>
              <a:sym typeface="Arial"/>
            </a:endParaRPr>
          </a:p>
          <a:p>
            <a:pPr indent="0" lvl="0" marL="0" marR="0" rtl="0" algn="ctr">
              <a:lnSpc>
                <a:spcPct val="81000"/>
              </a:lnSpc>
              <a:spcBef>
                <a:spcPts val="700"/>
              </a:spcBef>
              <a:spcAft>
                <a:spcPts val="0"/>
              </a:spcAft>
              <a:buClr>
                <a:schemeClr val="accent1"/>
              </a:buClr>
              <a:buSzPct val="25000"/>
              <a:buFont typeface="Arial"/>
              <a:buNone/>
            </a:pPr>
            <a:r>
              <a:rPr b="1" i="0" lang="en-US" sz="2130" u="none" cap="none" strike="noStrike">
                <a:solidFill>
                  <a:schemeClr val="accent1"/>
                </a:solidFill>
                <a:latin typeface="Arial"/>
                <a:ea typeface="Arial"/>
                <a:cs typeface="Arial"/>
                <a:sym typeface="Arial"/>
              </a:rPr>
              <a:t>-3-</a:t>
            </a:r>
          </a:p>
          <a:p>
            <a:pPr indent="0" lvl="0" marL="0" marR="0" rtl="0" algn="ctr">
              <a:lnSpc>
                <a:spcPct val="81000"/>
              </a:lnSpc>
              <a:spcBef>
                <a:spcPts val="700"/>
              </a:spcBef>
              <a:spcAft>
                <a:spcPts val="0"/>
              </a:spcAft>
              <a:buClr>
                <a:schemeClr val="accent1"/>
              </a:buClr>
              <a:buSzPct val="25000"/>
              <a:buFont typeface="Arial"/>
              <a:buNone/>
            </a:pPr>
            <a:r>
              <a:rPr b="1" i="0" lang="en-US" sz="1917" u="none" cap="none" strike="noStrike">
                <a:solidFill>
                  <a:schemeClr val="accent1"/>
                </a:solidFill>
                <a:latin typeface="Arial"/>
                <a:ea typeface="Arial"/>
                <a:cs typeface="Arial"/>
                <a:sym typeface="Arial"/>
              </a:rPr>
              <a:t>Complete a machine learning case study </a:t>
            </a:r>
          </a:p>
          <a:p>
            <a:pPr indent="0" lvl="0" marL="0" marR="0" rtl="0" algn="ctr">
              <a:lnSpc>
                <a:spcPct val="81000"/>
              </a:lnSpc>
              <a:spcBef>
                <a:spcPts val="700"/>
              </a:spcBef>
              <a:spcAft>
                <a:spcPts val="0"/>
              </a:spcAft>
              <a:buClr>
                <a:schemeClr val="accent1"/>
              </a:buClr>
              <a:buSzPct val="25000"/>
              <a:buFont typeface="Arial"/>
              <a:buNone/>
            </a:pPr>
            <a:r>
              <a:rPr b="1" i="0" lang="en-US" sz="1917" u="none" cap="none" strike="noStrike">
                <a:solidFill>
                  <a:schemeClr val="accent1"/>
                </a:solidFill>
                <a:latin typeface="Arial"/>
                <a:ea typeface="Arial"/>
                <a:cs typeface="Arial"/>
                <a:sym typeface="Arial"/>
              </a:rPr>
              <a:t>using the Jupyter Notebook &amp; Yelp data</a:t>
            </a:r>
          </a:p>
          <a:p>
            <a:pPr indent="0" lvl="0" marL="0" marR="0" rtl="0" algn="ctr">
              <a:lnSpc>
                <a:spcPct val="81000"/>
              </a:lnSpc>
              <a:spcBef>
                <a:spcPts val="700"/>
              </a:spcBef>
              <a:spcAft>
                <a:spcPts val="0"/>
              </a:spcAft>
              <a:buClr>
                <a:schemeClr val="accent1"/>
              </a:buClr>
              <a:buSzPct val="25000"/>
              <a:buFont typeface="Arial"/>
              <a:buNone/>
            </a:pPr>
            <a:r>
              <a:t/>
            </a:r>
            <a:endParaRPr b="1" i="0" sz="1917" u="none" cap="none" strike="noStrike">
              <a:solidFill>
                <a:schemeClr val="accent1"/>
              </a:solidFill>
              <a:latin typeface="Arial"/>
              <a:ea typeface="Arial"/>
              <a:cs typeface="Arial"/>
              <a:sym typeface="Arial"/>
            </a:endParaRPr>
          </a:p>
          <a:p>
            <a:pPr indent="0" lvl="0" marL="0" marR="0" rtl="0" algn="ctr">
              <a:lnSpc>
                <a:spcPct val="81000"/>
              </a:lnSpc>
              <a:spcBef>
                <a:spcPts val="700"/>
              </a:spcBef>
              <a:spcAft>
                <a:spcPts val="0"/>
              </a:spcAft>
              <a:buClr>
                <a:schemeClr val="accent1"/>
              </a:buClr>
              <a:buSzPct val="25000"/>
              <a:buFont typeface="Arial"/>
              <a:buNone/>
            </a:pPr>
            <a:r>
              <a:t/>
            </a:r>
            <a:endParaRPr b="1" i="0" sz="1917" u="none" cap="none" strike="noStrike">
              <a:solidFill>
                <a:schemeClr val="accent1"/>
              </a:solidFill>
              <a:latin typeface="Arial"/>
              <a:ea typeface="Arial"/>
              <a:cs typeface="Arial"/>
              <a:sym typeface="Arial"/>
            </a:endParaRPr>
          </a:p>
          <a:p>
            <a:pPr indent="0" lvl="0" marL="0" marR="0" rtl="0" algn="ctr">
              <a:lnSpc>
                <a:spcPct val="81000"/>
              </a:lnSpc>
              <a:spcBef>
                <a:spcPts val="700"/>
              </a:spcBef>
              <a:spcAft>
                <a:spcPts val="0"/>
              </a:spcAft>
              <a:buClr>
                <a:schemeClr val="accent1"/>
              </a:buClr>
              <a:buSzPct val="25000"/>
              <a:buFont typeface="Arial"/>
              <a:buNone/>
            </a:pPr>
            <a:r>
              <a:rPr b="1" i="0" lang="en-US" sz="1703" u="none" cap="none" strike="noStrike">
                <a:solidFill>
                  <a:schemeClr val="accent1"/>
                </a:solidFill>
                <a:latin typeface="Arial"/>
                <a:ea typeface="Arial"/>
                <a:cs typeface="Arial"/>
                <a:sym typeface="Arial"/>
              </a:rPr>
              <a:t>Jupyter is great for learning and doing Python!</a:t>
            </a:r>
          </a:p>
          <a:p>
            <a:pPr indent="0" lvl="0" marL="0" marR="0" rtl="0" algn="ctr">
              <a:lnSpc>
                <a:spcPct val="81000"/>
              </a:lnSpc>
              <a:spcBef>
                <a:spcPts val="700"/>
              </a:spcBef>
              <a:spcAft>
                <a:spcPts val="0"/>
              </a:spcAft>
              <a:buClr>
                <a:schemeClr val="accent1"/>
              </a:buClr>
              <a:buSzPct val="25000"/>
              <a:buFont typeface="Arial"/>
              <a:buNone/>
            </a:pPr>
            <a:r>
              <a:rPr b="1" i="0" lang="en-US" sz="1703" u="none" cap="none" strike="noStrike">
                <a:solidFill>
                  <a:schemeClr val="accent1"/>
                </a:solidFill>
                <a:latin typeface="Arial"/>
                <a:ea typeface="Arial"/>
                <a:cs typeface="Arial"/>
                <a:sym typeface="Arial"/>
              </a:rPr>
              <a:t>Basic knowledge of Python is assumed today </a:t>
            </a:r>
          </a:p>
          <a:p>
            <a:pPr indent="0" lvl="0" marL="0" marR="0" rtl="0" algn="ctr">
              <a:lnSpc>
                <a:spcPct val="81000"/>
              </a:lnSpc>
              <a:spcBef>
                <a:spcPts val="700"/>
              </a:spcBef>
              <a:spcAft>
                <a:spcPts val="0"/>
              </a:spcAft>
              <a:buClr>
                <a:schemeClr val="accent1"/>
              </a:buClr>
              <a:buSzPct val="25000"/>
              <a:buFont typeface="Arial"/>
              <a:buNone/>
            </a:pPr>
            <a:r>
              <a:rPr b="1" i="0" lang="en-US" sz="1703" u="none" cap="none" strike="noStrike">
                <a:solidFill>
                  <a:schemeClr val="accent1"/>
                </a:solidFill>
                <a:latin typeface="Arial"/>
                <a:ea typeface="Arial"/>
                <a:cs typeface="Arial"/>
                <a:sym typeface="Arial"/>
              </a:rPr>
              <a:t>as is high school level math and statistics</a:t>
            </a:r>
          </a:p>
        </p:txBody>
      </p:sp>
      <p:sp>
        <p:nvSpPr>
          <p:cNvPr descr="Shape 275" id="107" name="Shape 107"/>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Plan for Today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descr="Title 2" id="273" name="Shape 273"/>
          <p:cNvSpPr txBox="1"/>
          <p:nvPr>
            <p:ph type="title"/>
          </p:nvPr>
        </p:nvSpPr>
        <p:spPr>
          <a:xfrm>
            <a:off x="-1" y="0"/>
            <a:ext cx="9139240"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Arial"/>
              <a:buNone/>
            </a:pPr>
            <a:r>
              <a:rPr b="1" i="0" lang="en-US" sz="3600" u="none" cap="none" strike="noStrike">
                <a:solidFill>
                  <a:srgbClr val="0E4A76"/>
                </a:solidFill>
                <a:latin typeface="Arial"/>
                <a:ea typeface="Arial"/>
                <a:cs typeface="Arial"/>
                <a:sym typeface="Arial"/>
              </a:rPr>
              <a:t>Pandas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descr="Content Placeholder 2" id="278" name="Shape 278"/>
          <p:cNvSpPr txBox="1"/>
          <p:nvPr>
            <p:ph idx="1" type="body"/>
          </p:nvPr>
        </p:nvSpPr>
        <p:spPr>
          <a:xfrm>
            <a:off x="238539" y="1825625"/>
            <a:ext cx="8664438" cy="4215411"/>
          </a:xfrm>
          <a:prstGeom prst="rect">
            <a:avLst/>
          </a:prstGeom>
          <a:noFill/>
          <a:ln>
            <a:noFill/>
          </a:ln>
        </p:spPr>
        <p:txBody>
          <a:bodyPr anchorCtr="0" anchor="t" bIns="45700" lIns="45700" rIns="45700" wrap="square" tIns="45700">
            <a:noAutofit/>
          </a:bodyPr>
          <a:lstStyle/>
          <a:p>
            <a:pPr indent="-282575" lvl="1" marL="295275" marR="0" rtl="0" algn="l">
              <a:lnSpc>
                <a:spcPct val="90000"/>
              </a:lnSpc>
              <a:spcBef>
                <a:spcPts val="0"/>
              </a:spcBef>
              <a:spcAft>
                <a:spcPts val="0"/>
              </a:spcAft>
              <a:buClr>
                <a:srgbClr val="0C141A"/>
              </a:buClr>
              <a:buSzPct val="100000"/>
              <a:buFont typeface="Arial"/>
              <a:buChar char="•"/>
            </a:pPr>
            <a:r>
              <a:rPr b="0" i="0" lang="en-US" sz="2400" u="none" cap="none" strike="noStrike">
                <a:solidFill>
                  <a:srgbClr val="0C141A"/>
                </a:solidFill>
                <a:latin typeface="Arial"/>
                <a:ea typeface="Arial"/>
                <a:cs typeface="Arial"/>
                <a:sym typeface="Arial"/>
              </a:rPr>
              <a:t>Reading data in / querying data sources / writing data out</a:t>
            </a:r>
          </a:p>
        </p:txBody>
      </p:sp>
      <p:pic>
        <p:nvPicPr>
          <p:cNvPr id="279" name="Shape 279"/>
          <p:cNvPicPr preferRelativeResize="0"/>
          <p:nvPr/>
        </p:nvPicPr>
        <p:blipFill rotWithShape="1">
          <a:blip r:embed="rId3">
            <a:alphaModFix/>
          </a:blip>
          <a:srcRect b="4171" l="0" r="23224" t="4171"/>
          <a:stretch/>
        </p:blipFill>
        <p:spPr>
          <a:xfrm>
            <a:off x="-51991" y="2554485"/>
            <a:ext cx="9154196" cy="1748212"/>
          </a:xfrm>
          <a:prstGeom prst="rect">
            <a:avLst/>
          </a:prstGeom>
          <a:noFill/>
          <a:ln>
            <a:noFill/>
          </a:ln>
        </p:spPr>
      </p:pic>
      <p:sp>
        <p:nvSpPr>
          <p:cNvPr descr="Shape 275" id="280" name="Shape 280"/>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Reading in Data</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descr="Shape 200" id="285" name="Shape 285"/>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Did it work?</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descr="Shape 200" id="290" name="Shape 290"/>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Did it work?</a:t>
            </a:r>
          </a:p>
        </p:txBody>
      </p:sp>
      <p:pic>
        <p:nvPicPr>
          <p:cNvPr descr="Shape 201" id="291" name="Shape 291"/>
          <p:cNvPicPr preferRelativeResize="0"/>
          <p:nvPr/>
        </p:nvPicPr>
        <p:blipFill rotWithShape="1">
          <a:blip r:embed="rId3">
            <a:alphaModFix/>
          </a:blip>
          <a:srcRect b="92131" l="0" r="78971" t="0"/>
          <a:stretch/>
        </p:blipFill>
        <p:spPr>
          <a:xfrm>
            <a:off x="2754047" y="1889027"/>
            <a:ext cx="3404970" cy="81264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descr="Shape 200" id="296" name="Shape 296"/>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Did it work?</a:t>
            </a:r>
          </a:p>
        </p:txBody>
      </p:sp>
      <p:pic>
        <p:nvPicPr>
          <p:cNvPr descr="Shape 201" id="297" name="Shape 297"/>
          <p:cNvPicPr preferRelativeResize="0"/>
          <p:nvPr/>
        </p:nvPicPr>
        <p:blipFill rotWithShape="1">
          <a:blip r:embed="rId3">
            <a:alphaModFix/>
          </a:blip>
          <a:srcRect b="0" l="0" r="0" t="0"/>
          <a:stretch/>
        </p:blipFill>
        <p:spPr>
          <a:xfrm>
            <a:off x="1192681" y="1720880"/>
            <a:ext cx="6746472" cy="43033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descr="Content Placeholder 2" id="302" name="Shape 302"/>
          <p:cNvSpPr txBox="1"/>
          <p:nvPr>
            <p:ph idx="1" type="body"/>
          </p:nvPr>
        </p:nvSpPr>
        <p:spPr>
          <a:xfrm>
            <a:off x="238539" y="1825625"/>
            <a:ext cx="8664438"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http://pandas.pydata.org/pandas-docs/stable/10min.html</a:t>
            </a:r>
          </a:p>
          <a:p>
            <a:pPr indent="0" lvl="0" marL="0" marR="0" rtl="0" algn="l">
              <a:lnSpc>
                <a:spcPct val="90000"/>
              </a:lnSpc>
              <a:spcBef>
                <a:spcPts val="1000"/>
              </a:spcBef>
              <a:spcAft>
                <a:spcPts val="0"/>
              </a:spcAft>
              <a:buClr>
                <a:schemeClr val="accent1"/>
              </a:buClr>
              <a:buSzPct val="25000"/>
              <a:buFont typeface="Arial"/>
              <a:buNone/>
            </a:pPr>
            <a:r>
              <a:t/>
            </a:r>
            <a:endParaRPr b="1" i="0" sz="2400" u="none" cap="none" strike="noStrike">
              <a:solidFill>
                <a:schemeClr val="accent1"/>
              </a:solidFill>
              <a:latin typeface="Arial"/>
              <a:ea typeface="Arial"/>
              <a:cs typeface="Arial"/>
              <a:sym typeface="Arial"/>
            </a:endParaRPr>
          </a:p>
          <a:p>
            <a:pPr indent="0" lvl="0" marL="0" marR="0" rtl="0" algn="l">
              <a:lnSpc>
                <a:spcPct val="90000"/>
              </a:lnSpc>
              <a:spcBef>
                <a:spcPts val="100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github.com/jehuston/pandas_tutorial/blob/master/pandas_tutorial.ipynb</a:t>
            </a:r>
          </a:p>
          <a:p>
            <a:pPr indent="0" lvl="0" marL="0" marR="0" rtl="0" algn="l">
              <a:lnSpc>
                <a:spcPct val="90000"/>
              </a:lnSpc>
              <a:spcBef>
                <a:spcPts val="1000"/>
              </a:spcBef>
              <a:spcAft>
                <a:spcPts val="0"/>
              </a:spcAft>
              <a:buClr>
                <a:schemeClr val="accent1"/>
              </a:buClr>
              <a:buSzPct val="25000"/>
              <a:buFont typeface="Arial"/>
              <a:buNone/>
            </a:pPr>
            <a:r>
              <a:t/>
            </a:r>
            <a:endParaRPr b="1" i="0" sz="2400" u="none" cap="none" strike="noStrike">
              <a:solidFill>
                <a:schemeClr val="accent1"/>
              </a:solidFill>
              <a:latin typeface="Arial"/>
              <a:ea typeface="Arial"/>
              <a:cs typeface="Arial"/>
              <a:sym typeface="Arial"/>
            </a:endParaRPr>
          </a:p>
          <a:p>
            <a:pPr indent="0" lvl="0" marL="0" marR="0" rtl="0" algn="l">
              <a:lnSpc>
                <a:spcPct val="90000"/>
              </a:lnSpc>
              <a:spcBef>
                <a:spcPts val="100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https://github.com/brandon-rhodes/pycon-pandas-tutorial</a:t>
            </a:r>
          </a:p>
        </p:txBody>
      </p:sp>
      <p:sp>
        <p:nvSpPr>
          <p:cNvPr descr="Shape 275" id="303" name="Shape 303"/>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Pandas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descr="Title 2" id="308" name="Shape 308"/>
          <p:cNvSpPr txBox="1"/>
          <p:nvPr>
            <p:ph type="title"/>
          </p:nvPr>
        </p:nvSpPr>
        <p:spPr>
          <a:xfrm>
            <a:off x="-1" y="0"/>
            <a:ext cx="9139240"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Arial"/>
              <a:buNone/>
            </a:pPr>
            <a:r>
              <a:rPr b="1" i="0" lang="en-US" sz="3600" u="none" cap="none" strike="noStrike">
                <a:solidFill>
                  <a:srgbClr val="0E4A76"/>
                </a:solidFill>
                <a:latin typeface="Arial"/>
                <a:ea typeface="Arial"/>
                <a:cs typeface="Arial"/>
                <a:sym typeface="Arial"/>
              </a:rPr>
              <a:t>Making Charts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descr="Content Placeholder 2" id="313" name="Shape 313"/>
          <p:cNvSpPr txBox="1"/>
          <p:nvPr>
            <p:ph idx="1" type="body"/>
          </p:nvPr>
        </p:nvSpPr>
        <p:spPr>
          <a:xfrm>
            <a:off x="238539" y="1825625"/>
            <a:ext cx="8791017"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Arial"/>
              <a:buNone/>
            </a:pPr>
            <a:r>
              <a:rPr b="1" i="0" lang="en-US" sz="2400" u="none" cap="none" strike="noStrike">
                <a:solidFill>
                  <a:schemeClr val="accent1"/>
                </a:solidFill>
                <a:latin typeface="Arial"/>
                <a:ea typeface="Arial"/>
                <a:cs typeface="Arial"/>
                <a:sym typeface="Arial"/>
              </a:rPr>
              <a:t>http://matplotlib.org/users/screenshots.html#simple-plot</a:t>
            </a:r>
          </a:p>
          <a:p>
            <a:pPr indent="0" lvl="0" marL="0" marR="0" rtl="0" algn="l">
              <a:lnSpc>
                <a:spcPct val="90000"/>
              </a:lnSpc>
              <a:spcBef>
                <a:spcPts val="1000"/>
              </a:spcBef>
              <a:spcAft>
                <a:spcPts val="0"/>
              </a:spcAft>
              <a:buClr>
                <a:schemeClr val="accent1"/>
              </a:buClr>
              <a:buSzPct val="25000"/>
              <a:buFont typeface="Arial"/>
              <a:buNone/>
            </a:pPr>
            <a:r>
              <a:t/>
            </a:r>
            <a:endParaRPr b="1" i="0" sz="2400" u="none" cap="none" strike="noStrike">
              <a:solidFill>
                <a:schemeClr val="accent1"/>
              </a:solidFill>
              <a:latin typeface="Arial"/>
              <a:ea typeface="Arial"/>
              <a:cs typeface="Arial"/>
              <a:sym typeface="Arial"/>
            </a:endParaRPr>
          </a:p>
          <a:p>
            <a:pPr indent="-342900" lvl="0" marL="342900" marR="0" rtl="0" algn="l">
              <a:lnSpc>
                <a:spcPct val="90000"/>
              </a:lnSpc>
              <a:spcBef>
                <a:spcPts val="100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Simple plot</a:t>
            </a:r>
          </a:p>
          <a:p>
            <a:pPr indent="-342900" lvl="0" marL="342900" marR="0" rtl="0" algn="l">
              <a:lnSpc>
                <a:spcPct val="90000"/>
              </a:lnSpc>
              <a:spcBef>
                <a:spcPts val="100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Histograms</a:t>
            </a:r>
          </a:p>
          <a:p>
            <a:pPr indent="-342900" lvl="0" marL="342900" marR="0" rtl="0" algn="l">
              <a:lnSpc>
                <a:spcPct val="90000"/>
              </a:lnSpc>
              <a:spcBef>
                <a:spcPts val="100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Bar Charts</a:t>
            </a:r>
          </a:p>
          <a:p>
            <a:pPr indent="-342900" lvl="0" marL="342900" marR="0" rtl="0" algn="l">
              <a:lnSpc>
                <a:spcPct val="90000"/>
              </a:lnSpc>
              <a:spcBef>
                <a:spcPts val="100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Scatter plots</a:t>
            </a:r>
          </a:p>
          <a:p>
            <a:pPr indent="0" lvl="0" marL="0" marR="0" rtl="0" algn="l">
              <a:lnSpc>
                <a:spcPct val="90000"/>
              </a:lnSpc>
              <a:spcBef>
                <a:spcPts val="1000"/>
              </a:spcBef>
              <a:spcAft>
                <a:spcPts val="0"/>
              </a:spcAft>
              <a:buClr>
                <a:schemeClr val="accent1"/>
              </a:buClr>
              <a:buSzPct val="25000"/>
              <a:buFont typeface="Arial"/>
              <a:buNone/>
            </a:pPr>
            <a:r>
              <a:t/>
            </a:r>
            <a:endParaRPr b="1" i="0" sz="2400" u="none" cap="none" strike="noStrike">
              <a:solidFill>
                <a:schemeClr val="accent1"/>
              </a:solidFill>
              <a:latin typeface="Arial"/>
              <a:ea typeface="Arial"/>
              <a:cs typeface="Arial"/>
              <a:sym typeface="Arial"/>
            </a:endParaRPr>
          </a:p>
          <a:p>
            <a:pPr indent="0" lvl="0" marL="0" marR="0" rtl="0" algn="l">
              <a:lnSpc>
                <a:spcPct val="90000"/>
              </a:lnSpc>
              <a:spcBef>
                <a:spcPts val="1000"/>
              </a:spcBef>
              <a:spcAft>
                <a:spcPts val="0"/>
              </a:spcAft>
              <a:buClr>
                <a:srgbClr val="FFFFFF"/>
              </a:buClr>
              <a:buSzPct val="25000"/>
              <a:buFont typeface="Arial"/>
              <a:buNone/>
            </a:pPr>
            <a:r>
              <a:rPr b="1" i="0" lang="en-US" sz="2400" u="none" cap="none" strike="noStrike">
                <a:solidFill>
                  <a:srgbClr val="FFFFFF"/>
                </a:solidFill>
                <a:latin typeface="Arial"/>
                <a:ea typeface="Arial"/>
                <a:cs typeface="Arial"/>
                <a:sym typeface="Arial"/>
              </a:rPr>
              <a:t>Other great plotting libraries: plot.ly,, Altair, Bokeh</a:t>
            </a:r>
          </a:p>
        </p:txBody>
      </p:sp>
      <p:sp>
        <p:nvSpPr>
          <p:cNvPr descr="Shape 275" id="314" name="Shape 314"/>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Making Charts with Matplotlib</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Shape 319"/>
          <p:cNvPicPr preferRelativeResize="0"/>
          <p:nvPr/>
        </p:nvPicPr>
        <p:blipFill rotWithShape="1">
          <a:blip r:embed="rId3">
            <a:alphaModFix/>
          </a:blip>
          <a:srcRect b="0" l="0" r="0" t="0"/>
          <a:stretch/>
        </p:blipFill>
        <p:spPr>
          <a:xfrm>
            <a:off x="2874678" y="48042"/>
            <a:ext cx="4866778" cy="62340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descr="Content Placeholder 2" id="324" name="Shape 324"/>
          <p:cNvSpPr txBox="1"/>
          <p:nvPr>
            <p:ph idx="1" type="body"/>
          </p:nvPr>
        </p:nvSpPr>
        <p:spPr>
          <a:xfrm>
            <a:off x="238539" y="1825625"/>
            <a:ext cx="8666923" cy="4215411"/>
          </a:xfrm>
          <a:prstGeom prst="rect">
            <a:avLst/>
          </a:prstGeom>
          <a:noFill/>
          <a:ln>
            <a:noFill/>
          </a:ln>
        </p:spPr>
        <p:txBody>
          <a:bodyPr anchorCtr="0" anchor="t" bIns="45700" lIns="45700" rIns="45700" wrap="square" tIns="45700">
            <a:noAutofit/>
          </a:bodyPr>
          <a:lstStyle/>
          <a:p>
            <a:pPr indent="-228600" lvl="0" marL="228600" marR="0" rtl="0" algn="l">
              <a:lnSpc>
                <a:spcPct val="90000"/>
              </a:lnSpc>
              <a:spcBef>
                <a:spcPts val="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Other great plotting libraries: </a:t>
            </a:r>
            <a:r>
              <a:rPr b="1" i="0" lang="en-US" sz="2400" u="sng" cap="none" strike="noStrike">
                <a:solidFill>
                  <a:schemeClr val="hlink"/>
                </a:solidFill>
                <a:latin typeface="Arial"/>
                <a:ea typeface="Arial"/>
                <a:cs typeface="Arial"/>
                <a:sym typeface="Arial"/>
                <a:hlinkClick r:id="rId3"/>
              </a:rPr>
              <a:t>plot.ly</a:t>
            </a:r>
            <a:r>
              <a:rPr b="1" i="0" lang="en-US" sz="2400" u="none" cap="none" strike="noStrike">
                <a:solidFill>
                  <a:schemeClr val="accent1"/>
                </a:solidFill>
                <a:latin typeface="Arial"/>
                <a:ea typeface="Arial"/>
                <a:cs typeface="Arial"/>
                <a:sym typeface="Arial"/>
              </a:rPr>
              <a:t>, Seaborn, Altair, Bokeh</a:t>
            </a:r>
          </a:p>
          <a:p>
            <a:pPr indent="-228600" lvl="0" marL="228600" marR="0" rtl="0" algn="l">
              <a:lnSpc>
                <a:spcPct val="90000"/>
              </a:lnSpc>
              <a:spcBef>
                <a:spcPts val="300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Remember to use ‘%matplotlib inline’ to display your plot in your notebook</a:t>
            </a:r>
          </a:p>
        </p:txBody>
      </p:sp>
      <p:sp>
        <p:nvSpPr>
          <p:cNvPr descr="Shape 275" id="325" name="Shape 325"/>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Making Charts with Matplotlib</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descr="Content Placeholder 2" id="112" name="Shape 112"/>
          <p:cNvSpPr txBox="1"/>
          <p:nvPr>
            <p:ph idx="1" type="body"/>
          </p:nvPr>
        </p:nvSpPr>
        <p:spPr>
          <a:xfrm>
            <a:off x="238539" y="2130425"/>
            <a:ext cx="8664438" cy="4215411"/>
          </a:xfrm>
          <a:prstGeom prst="rect">
            <a:avLst/>
          </a:prstGeom>
          <a:noFill/>
          <a:ln>
            <a:noFill/>
          </a:ln>
        </p:spPr>
        <p:txBody>
          <a:bodyPr anchorCtr="0" anchor="t" bIns="45700" lIns="45700" rIns="45700" wrap="square" tIns="45700">
            <a:noAutofit/>
          </a:bodyPr>
          <a:lstStyle/>
          <a:p>
            <a:pPr indent="-342900" lvl="0" marL="342900" marR="0" rtl="0" algn="l">
              <a:lnSpc>
                <a:spcPct val="90000"/>
              </a:lnSpc>
              <a:spcBef>
                <a:spcPts val="0"/>
              </a:spcBef>
              <a:spcAft>
                <a:spcPts val="0"/>
              </a:spcAft>
              <a:buClr>
                <a:schemeClr val="accent1"/>
              </a:buClr>
              <a:buSzPct val="100000"/>
              <a:buFont typeface="Arial"/>
              <a:buChar char="•"/>
            </a:pPr>
            <a:r>
              <a:rPr b="0" i="0" lang="en-US" sz="3000" u="none" cap="none" strike="noStrike">
                <a:solidFill>
                  <a:schemeClr val="accent1"/>
                </a:solidFill>
                <a:latin typeface="Gill Sans"/>
                <a:ea typeface="Gill Sans"/>
                <a:cs typeface="Gill Sans"/>
                <a:sym typeface="Gill Sans"/>
              </a:rPr>
              <a:t>Explain the value of using Jupyter Notebooks for data analysis as an individual or on a team.</a:t>
            </a:r>
          </a:p>
          <a:p>
            <a:pPr indent="-342900" lvl="0" marL="342900" marR="0" rtl="0" algn="l">
              <a:lnSpc>
                <a:spcPct val="90000"/>
              </a:lnSpc>
              <a:spcBef>
                <a:spcPts val="3000"/>
              </a:spcBef>
              <a:spcAft>
                <a:spcPts val="0"/>
              </a:spcAft>
              <a:buClr>
                <a:schemeClr val="accent1"/>
              </a:buClr>
              <a:buSzPct val="100000"/>
              <a:buFont typeface="Arial"/>
              <a:buChar char="•"/>
            </a:pPr>
            <a:r>
              <a:rPr b="0" i="0" lang="en-US" sz="3000" u="none" cap="none" strike="noStrike">
                <a:solidFill>
                  <a:schemeClr val="accent1"/>
                </a:solidFill>
                <a:latin typeface="Gill Sans"/>
                <a:ea typeface="Gill Sans"/>
                <a:cs typeface="Gill Sans"/>
                <a:sym typeface="Gill Sans"/>
              </a:rPr>
              <a:t>Use Pandas and other Python libraries to perform common data analysis and machine learning tasks.</a:t>
            </a:r>
          </a:p>
          <a:p>
            <a:pPr indent="-342900" lvl="0" marL="342900" marR="0" rtl="0" algn="l">
              <a:lnSpc>
                <a:spcPct val="90000"/>
              </a:lnSpc>
              <a:spcBef>
                <a:spcPts val="3000"/>
              </a:spcBef>
              <a:spcAft>
                <a:spcPts val="0"/>
              </a:spcAft>
              <a:buClr>
                <a:schemeClr val="accent1"/>
              </a:buClr>
              <a:buSzPct val="100000"/>
              <a:buFont typeface="Arial"/>
              <a:buChar char="•"/>
            </a:pPr>
            <a:r>
              <a:rPr b="0" i="0" lang="en-US" sz="3000" u="none" cap="none" strike="noStrike">
                <a:solidFill>
                  <a:schemeClr val="accent1"/>
                </a:solidFill>
                <a:latin typeface="Gill Sans"/>
                <a:ea typeface="Gill Sans"/>
                <a:cs typeface="Gill Sans"/>
                <a:sym typeface="Gill Sans"/>
              </a:rPr>
              <a:t>Solve a simple modeling problem adapted from a real-world problem and data set.</a:t>
            </a:r>
          </a:p>
        </p:txBody>
      </p:sp>
      <p:sp>
        <p:nvSpPr>
          <p:cNvPr descr="Shape 275" id="113" name="Shape 113"/>
          <p:cNvSpPr/>
          <p:nvPr/>
        </p:nvSpPr>
        <p:spPr>
          <a:xfrm>
            <a:off x="238539" y="492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By the End of the Workshop, You Will Be Able To. . . </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descr="Title 2" id="330" name="Shape 330"/>
          <p:cNvSpPr txBox="1"/>
          <p:nvPr>
            <p:ph type="title"/>
          </p:nvPr>
        </p:nvSpPr>
        <p:spPr>
          <a:xfrm>
            <a:off x="-1" y="0"/>
            <a:ext cx="9139240"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Arial"/>
              <a:buNone/>
            </a:pPr>
            <a:r>
              <a:rPr b="1" i="0" lang="en-US" sz="3600" u="none" cap="none" strike="noStrike">
                <a:solidFill>
                  <a:srgbClr val="0E4A76"/>
                </a:solidFill>
                <a:latin typeface="Arial"/>
                <a:ea typeface="Arial"/>
                <a:cs typeface="Arial"/>
                <a:sym typeface="Arial"/>
              </a:rPr>
              <a:t>Case Study: </a:t>
            </a:r>
          </a:p>
          <a:p>
            <a:pPr indent="0" lvl="0" marL="0" marR="0" rtl="0" algn="ctr">
              <a:lnSpc>
                <a:spcPct val="90000"/>
              </a:lnSpc>
              <a:spcBef>
                <a:spcPts val="0"/>
              </a:spcBef>
              <a:spcAft>
                <a:spcPts val="0"/>
              </a:spcAft>
              <a:buClr>
                <a:srgbClr val="0E4A76"/>
              </a:buClr>
              <a:buSzPct val="25000"/>
              <a:buFont typeface="Arial"/>
              <a:buNone/>
            </a:pPr>
            <a:r>
              <a:rPr b="1" i="0" lang="en-US" sz="3600" u="none" cap="none" strike="noStrike">
                <a:solidFill>
                  <a:srgbClr val="0E4A76"/>
                </a:solidFill>
                <a:latin typeface="Arial"/>
                <a:ea typeface="Arial"/>
                <a:cs typeface="Arial"/>
                <a:sym typeface="Arial"/>
              </a:rPr>
              <a:t>The Yelp Dataset</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descr="Shape 115" id="335" name="Shape 335"/>
          <p:cNvPicPr preferRelativeResize="0"/>
          <p:nvPr/>
        </p:nvPicPr>
        <p:blipFill rotWithShape="1">
          <a:blip r:embed="rId3">
            <a:alphaModFix/>
          </a:blip>
          <a:srcRect b="0" l="0" r="0" t="0"/>
          <a:stretch/>
        </p:blipFill>
        <p:spPr>
          <a:xfrm>
            <a:off x="49550" y="400310"/>
            <a:ext cx="9107425" cy="5138357"/>
          </a:xfrm>
          <a:prstGeom prst="rect">
            <a:avLst/>
          </a:prstGeom>
          <a:noFill/>
          <a:ln>
            <a:noFill/>
          </a:ln>
        </p:spPr>
      </p:pic>
      <p:sp>
        <p:nvSpPr>
          <p:cNvPr descr="Shape 118" id="336" name="Shape 336"/>
          <p:cNvSpPr/>
          <p:nvPr/>
        </p:nvSpPr>
        <p:spPr>
          <a:xfrm>
            <a:off x="3037328" y="699549"/>
            <a:ext cx="4200389" cy="701001"/>
          </a:xfrm>
          <a:prstGeom prst="rect">
            <a:avLst/>
          </a:prstGeom>
          <a:noFill/>
          <a:ln>
            <a:noFill/>
          </a:ln>
        </p:spPr>
        <p:txBody>
          <a:bodyPr anchorCtr="0" anchor="t" bIns="45675" lIns="45675" rIns="45675" wrap="square" tIns="45675">
            <a:noAutofit/>
          </a:bodyPr>
          <a:lstStyle/>
          <a:p>
            <a:pPr indent="0" lvl="0" marL="0" marR="0" rtl="0" algn="l">
              <a:lnSpc>
                <a:spcPct val="100000"/>
              </a:lnSpc>
              <a:spcBef>
                <a:spcPts val="0"/>
              </a:spcBef>
              <a:spcAft>
                <a:spcPts val="0"/>
              </a:spcAft>
              <a:buClr>
                <a:srgbClr val="C41200"/>
              </a:buClr>
              <a:buSzPct val="25000"/>
              <a:buFont typeface="Open Sans"/>
              <a:buNone/>
            </a:pPr>
            <a:r>
              <a:rPr b="1" i="0" lang="en-US" sz="4000" u="none" cap="none" strike="noStrike">
                <a:solidFill>
                  <a:srgbClr val="C41200"/>
                </a:solidFill>
                <a:latin typeface="Open Sans"/>
                <a:ea typeface="Open Sans"/>
                <a:cs typeface="Open Sans"/>
                <a:sym typeface="Open Sans"/>
              </a:rPr>
              <a:t>Yelp’s Mission</a:t>
            </a:r>
          </a:p>
        </p:txBody>
      </p:sp>
      <p:sp>
        <p:nvSpPr>
          <p:cNvPr descr="Shape 119" id="337" name="Shape 337"/>
          <p:cNvSpPr/>
          <p:nvPr/>
        </p:nvSpPr>
        <p:spPr>
          <a:xfrm>
            <a:off x="2184651" y="1583512"/>
            <a:ext cx="4774801" cy="937856"/>
          </a:xfrm>
          <a:prstGeom prst="rect">
            <a:avLst/>
          </a:prstGeom>
          <a:noFill/>
          <a:ln>
            <a:noFill/>
          </a:ln>
        </p:spPr>
        <p:txBody>
          <a:bodyPr anchorCtr="0" anchor="t" bIns="45675" lIns="45675" rIns="45675" wrap="square" tIns="45675">
            <a:noAutofit/>
          </a:bodyPr>
          <a:lstStyle/>
          <a:p>
            <a:pPr indent="0" lvl="0" marL="0" marR="0" rtl="0" algn="l">
              <a:lnSpc>
                <a:spcPct val="115000"/>
              </a:lnSpc>
              <a:spcBef>
                <a:spcPts val="0"/>
              </a:spcBef>
              <a:spcAft>
                <a:spcPts val="0"/>
              </a:spcAft>
              <a:buClr>
                <a:srgbClr val="333333"/>
              </a:buClr>
              <a:buSzPct val="25000"/>
              <a:buFont typeface="Open Sans"/>
              <a:buNone/>
            </a:pPr>
            <a:r>
              <a:rPr b="0" i="0" lang="en-US" sz="2600" u="none" cap="none" strike="noStrike">
                <a:solidFill>
                  <a:srgbClr val="333333"/>
                </a:solidFill>
                <a:latin typeface="Open Sans"/>
                <a:ea typeface="Open Sans"/>
                <a:cs typeface="Open Sans"/>
                <a:sym typeface="Open Sans"/>
              </a:rPr>
              <a:t>Connecting people with great</a:t>
            </a:r>
          </a:p>
          <a:p>
            <a:pPr indent="0" lvl="0" marL="0" marR="0" rtl="0" algn="l">
              <a:lnSpc>
                <a:spcPct val="115000"/>
              </a:lnSpc>
              <a:spcBef>
                <a:spcPts val="0"/>
              </a:spcBef>
              <a:spcAft>
                <a:spcPts val="0"/>
              </a:spcAft>
              <a:buClr>
                <a:srgbClr val="333333"/>
              </a:buClr>
              <a:buSzPct val="25000"/>
              <a:buFont typeface="Open Sans"/>
              <a:buNone/>
            </a:pPr>
            <a:r>
              <a:rPr b="0" i="0" lang="en-US" sz="2600" u="none" cap="none" strike="noStrike">
                <a:solidFill>
                  <a:srgbClr val="333333"/>
                </a:solidFill>
                <a:latin typeface="Open Sans"/>
                <a:ea typeface="Open Sans"/>
                <a:cs typeface="Open Sans"/>
                <a:sym typeface="Open Sans"/>
              </a:rPr>
              <a:t>local businesses.</a:t>
            </a:r>
          </a:p>
        </p:txBody>
      </p:sp>
      <p:pic>
        <p:nvPicPr>
          <p:cNvPr descr="Shape 120" id="338" name="Shape 338"/>
          <p:cNvPicPr preferRelativeResize="0"/>
          <p:nvPr/>
        </p:nvPicPr>
        <p:blipFill rotWithShape="1">
          <a:blip r:embed="rId4">
            <a:alphaModFix/>
          </a:blip>
          <a:srcRect b="0" l="0" r="0" t="0"/>
          <a:stretch/>
        </p:blipFill>
        <p:spPr>
          <a:xfrm>
            <a:off x="1546352" y="2940050"/>
            <a:ext cx="2028070" cy="2028070"/>
          </a:xfrm>
          <a:prstGeom prst="rect">
            <a:avLst/>
          </a:prstGeom>
          <a:noFill/>
          <a:ln>
            <a:noFill/>
          </a:ln>
        </p:spPr>
      </p:pic>
      <p:pic>
        <p:nvPicPr>
          <p:cNvPr descr="Shape 121" id="339" name="Shape 339"/>
          <p:cNvPicPr preferRelativeResize="0"/>
          <p:nvPr/>
        </p:nvPicPr>
        <p:blipFill rotWithShape="1">
          <a:blip r:embed="rId5">
            <a:alphaModFix/>
          </a:blip>
          <a:srcRect b="0" l="0" r="0" t="0"/>
          <a:stretch/>
        </p:blipFill>
        <p:spPr>
          <a:xfrm>
            <a:off x="5565647" y="2940050"/>
            <a:ext cx="2028071" cy="20280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descr="Shape 127" id="344" name="Shape 344"/>
          <p:cNvSpPr/>
          <p:nvPr/>
        </p:nvSpPr>
        <p:spPr>
          <a:xfrm>
            <a:off x="321775" y="1925877"/>
            <a:ext cx="8229601" cy="1122651"/>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3A81BA"/>
              </a:buClr>
              <a:buSzPct val="25000"/>
              <a:buFont typeface="Corbel"/>
              <a:buNone/>
            </a:pPr>
            <a:r>
              <a:rPr b="1" i="0" lang="en-US" sz="6400" u="none" cap="none" strike="noStrike">
                <a:solidFill>
                  <a:srgbClr val="3A81BA"/>
                </a:solidFill>
                <a:latin typeface="Corbel"/>
                <a:ea typeface="Corbel"/>
                <a:cs typeface="Corbel"/>
                <a:sym typeface="Corbel"/>
              </a:rPr>
              <a:t>  </a:t>
            </a:r>
            <a:r>
              <a:rPr b="1" i="0" lang="en-US" sz="6400" u="sng" cap="none" strike="noStrike">
                <a:solidFill>
                  <a:schemeClr val="hlink"/>
                </a:solidFill>
                <a:latin typeface="Calibri"/>
                <a:ea typeface="Calibri"/>
                <a:cs typeface="Calibri"/>
                <a:sym typeface="Calibri"/>
                <a:hlinkClick r:id="rId3"/>
              </a:rPr>
              <a:t>yelp.com / dataset</a:t>
            </a:r>
          </a:p>
        </p:txBody>
      </p:sp>
      <p:pic>
        <p:nvPicPr>
          <p:cNvPr descr="Shape 128" id="345" name="Shape 345"/>
          <p:cNvPicPr preferRelativeResize="0"/>
          <p:nvPr/>
        </p:nvPicPr>
        <p:blipFill rotWithShape="1">
          <a:blip r:embed="rId4">
            <a:alphaModFix/>
          </a:blip>
          <a:srcRect b="0" l="0" r="0" t="0"/>
          <a:stretch/>
        </p:blipFill>
        <p:spPr>
          <a:xfrm>
            <a:off x="0" y="2187259"/>
            <a:ext cx="9144001" cy="3037415"/>
          </a:xfrm>
          <a:prstGeom prst="rect">
            <a:avLst/>
          </a:prstGeom>
          <a:noFill/>
          <a:ln>
            <a:noFill/>
          </a:ln>
        </p:spPr>
      </p:pic>
      <p:sp>
        <p:nvSpPr>
          <p:cNvPr id="346" name="Shape 346"/>
          <p:cNvSpPr txBox="1"/>
          <p:nvPr>
            <p:ph type="title"/>
          </p:nvPr>
        </p:nvSpPr>
        <p:spPr>
          <a:xfrm>
            <a:off x="238539" y="5048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4212" u="none" cap="none" strike="noStrike">
                <a:solidFill>
                  <a:srgbClr val="0E4A76"/>
                </a:solidFill>
                <a:latin typeface="Source Sans Pro"/>
                <a:ea typeface="Source Sans Pro"/>
                <a:cs typeface="Source Sans Pro"/>
                <a:sym typeface="Source Sans Pro"/>
              </a:rPr>
              <a:t>Yelp Open Dataset</a:t>
            </a:r>
            <a:br>
              <a:rPr b="1" i="0" lang="en-US" sz="4212" u="none" cap="none" strike="noStrike">
                <a:solidFill>
                  <a:srgbClr val="0E4A76"/>
                </a:solidFill>
                <a:latin typeface="Source Sans Pro"/>
                <a:ea typeface="Source Sans Pro"/>
                <a:cs typeface="Source Sans Pro"/>
                <a:sym typeface="Source Sans Pro"/>
              </a:rPr>
            </a:br>
            <a:r>
              <a:rPr b="1" i="0" lang="en-US" sz="4212" u="sng" cap="none" strike="noStrike">
                <a:solidFill>
                  <a:schemeClr val="hlink"/>
                </a:solidFill>
                <a:latin typeface="Source Sans Pro"/>
                <a:ea typeface="Source Sans Pro"/>
                <a:cs typeface="Source Sans Pro"/>
                <a:sym typeface="Source Sans Pro"/>
                <a:hlinkClick r:id="rId5"/>
              </a:rPr>
              <a:t>yelp.com/dataset</a:t>
            </a:r>
            <a:r>
              <a:rPr b="1" i="0" lang="en-US" sz="4212" u="none" cap="none" strike="noStrike">
                <a:solidFill>
                  <a:srgbClr val="0E4A76"/>
                </a:solidFill>
                <a:latin typeface="Source Sans Pro"/>
                <a:ea typeface="Source Sans Pro"/>
                <a:cs typeface="Source Sans Pro"/>
                <a:sym typeface="Source Sans Pro"/>
              </a:rPr>
              <a:t>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grpSp>
        <p:nvGrpSpPr>
          <p:cNvPr descr="Shape 150" id="351" name="Shape 351"/>
          <p:cNvGrpSpPr/>
          <p:nvPr/>
        </p:nvGrpSpPr>
        <p:grpSpPr>
          <a:xfrm>
            <a:off x="623916" y="580268"/>
            <a:ext cx="4999605" cy="5542252"/>
            <a:chOff x="0" y="1901292"/>
            <a:chExt cx="4999603" cy="5542251"/>
          </a:xfrm>
        </p:grpSpPr>
        <p:sp>
          <p:nvSpPr>
            <p:cNvPr descr="Shape 151" id="352" name="Shape 352"/>
            <p:cNvSpPr/>
            <p:nvPr/>
          </p:nvSpPr>
          <p:spPr>
            <a:xfrm>
              <a:off x="0" y="1901292"/>
              <a:ext cx="4689901" cy="5542251"/>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0C141A"/>
                </a:buClr>
                <a:buSzPct val="25000"/>
                <a:buFont typeface="Corbel"/>
                <a:buNone/>
              </a:pPr>
              <a:r>
                <a:rPr b="0" i="0" lang="en-US" sz="4000" u="none" cap="none" strike="noStrike">
                  <a:solidFill>
                    <a:srgbClr val="0C141A"/>
                  </a:solidFill>
                  <a:latin typeface="Corbel"/>
                  <a:ea typeface="Corbel"/>
                  <a:cs typeface="Corbel"/>
                  <a:sym typeface="Corbel"/>
                </a:rPr>
                <a:t>Given users’ past reviews on Yelp</a:t>
              </a:r>
            </a:p>
            <a:p>
              <a:pPr indent="0" lvl="0" marL="0" marR="0" rtl="0" algn="l">
                <a:lnSpc>
                  <a:spcPct val="100000"/>
                </a:lnSpc>
                <a:spcBef>
                  <a:spcPts val="800"/>
                </a:spcBef>
                <a:spcAft>
                  <a:spcPts val="0"/>
                </a:spcAft>
                <a:buClr>
                  <a:srgbClr val="0C141A"/>
                </a:buClr>
                <a:buFont typeface="Corbel"/>
                <a:buNone/>
              </a:pPr>
              <a:r>
                <a:t/>
              </a:r>
              <a:endParaRPr b="0" i="0" sz="1000" u="none" cap="none" strike="noStrike">
                <a:solidFill>
                  <a:srgbClr val="0C141A"/>
                </a:solidFill>
                <a:latin typeface="Corbel"/>
                <a:ea typeface="Corbel"/>
                <a:cs typeface="Corbel"/>
                <a:sym typeface="Corbel"/>
              </a:endParaRPr>
            </a:p>
            <a:p>
              <a:pPr indent="0" lvl="0" marL="0" marR="0" rtl="0" algn="l">
                <a:lnSpc>
                  <a:spcPct val="100000"/>
                </a:lnSpc>
                <a:spcBef>
                  <a:spcPts val="800"/>
                </a:spcBef>
                <a:spcAft>
                  <a:spcPts val="0"/>
                </a:spcAft>
                <a:buClr>
                  <a:srgbClr val="0C141A"/>
                </a:buClr>
                <a:buSzPct val="25000"/>
                <a:buFont typeface="Corbel"/>
                <a:buNone/>
              </a:pPr>
              <a:r>
                <a:rPr b="0" i="0" lang="en-US" sz="4000" u="none" cap="none" strike="noStrike">
                  <a:solidFill>
                    <a:srgbClr val="0C141A"/>
                  </a:solidFill>
                  <a:latin typeface="Corbel"/>
                  <a:ea typeface="Corbel"/>
                  <a:cs typeface="Corbel"/>
                  <a:sym typeface="Corbel"/>
                </a:rPr>
                <a:t>When the user writes a review for a business she hasn't reviewed before</a:t>
              </a:r>
            </a:p>
            <a:p>
              <a:pPr indent="0" lvl="0" marL="0" marR="0" rtl="0" algn="l">
                <a:lnSpc>
                  <a:spcPct val="100000"/>
                </a:lnSpc>
                <a:spcBef>
                  <a:spcPts val="800"/>
                </a:spcBef>
                <a:spcAft>
                  <a:spcPts val="0"/>
                </a:spcAft>
                <a:buClr>
                  <a:srgbClr val="0C141A"/>
                </a:buClr>
                <a:buFont typeface="Corbel"/>
                <a:buNone/>
              </a:pPr>
              <a:r>
                <a:t/>
              </a:r>
              <a:endParaRPr b="0" i="0" sz="1000" u="none" cap="none" strike="noStrike">
                <a:solidFill>
                  <a:srgbClr val="0C141A"/>
                </a:solidFill>
                <a:latin typeface="Corbel"/>
                <a:ea typeface="Corbel"/>
                <a:cs typeface="Corbel"/>
                <a:sym typeface="Corbel"/>
              </a:endParaRPr>
            </a:p>
            <a:p>
              <a:pPr indent="0" lvl="0" marL="0" marR="0" rtl="0" algn="l">
                <a:lnSpc>
                  <a:spcPct val="100000"/>
                </a:lnSpc>
                <a:spcBef>
                  <a:spcPts val="800"/>
                </a:spcBef>
                <a:spcAft>
                  <a:spcPts val="0"/>
                </a:spcAft>
                <a:buClr>
                  <a:srgbClr val="0C141A"/>
                </a:buClr>
                <a:buSzPct val="25000"/>
                <a:buFont typeface="Corbel"/>
                <a:buNone/>
              </a:pPr>
              <a:r>
                <a:rPr b="0" i="0" lang="en-US" sz="4000" u="none" cap="none" strike="noStrike">
                  <a:solidFill>
                    <a:srgbClr val="0C141A"/>
                  </a:solidFill>
                  <a:latin typeface="Corbel"/>
                  <a:ea typeface="Corbel"/>
                  <a:cs typeface="Corbel"/>
                  <a:sym typeface="Corbel"/>
                </a:rPr>
                <a:t>Will it be a                   review? (True / False)</a:t>
              </a:r>
            </a:p>
          </p:txBody>
        </p:sp>
        <p:pic>
          <p:nvPicPr>
            <p:cNvPr descr="Shape 152" id="353" name="Shape 353"/>
            <p:cNvPicPr preferRelativeResize="0"/>
            <p:nvPr/>
          </p:nvPicPr>
          <p:blipFill rotWithShape="1">
            <a:blip r:embed="rId3">
              <a:alphaModFix/>
            </a:blip>
            <a:srcRect b="0" l="0" r="0" t="0"/>
            <a:stretch/>
          </p:blipFill>
          <p:spPr>
            <a:xfrm>
              <a:off x="2384693" y="6188609"/>
              <a:ext cx="2614910" cy="580963"/>
            </a:xfrm>
            <a:prstGeom prst="rect">
              <a:avLst/>
            </a:prstGeom>
            <a:noFill/>
            <a:ln>
              <a:noFill/>
            </a:ln>
          </p:spPr>
        </p:pic>
      </p:grpSp>
      <p:grpSp>
        <p:nvGrpSpPr>
          <p:cNvPr id="354" name="Shape 354"/>
          <p:cNvGrpSpPr/>
          <p:nvPr/>
        </p:nvGrpSpPr>
        <p:grpSpPr>
          <a:xfrm>
            <a:off x="5441077" y="898006"/>
            <a:ext cx="3904676" cy="4035000"/>
            <a:chOff x="0" y="0"/>
            <a:chExt cx="3904675" cy="4034998"/>
          </a:xfrm>
        </p:grpSpPr>
        <p:pic>
          <p:nvPicPr>
            <p:cNvPr descr="Shape 139" id="355" name="Shape 355"/>
            <p:cNvPicPr preferRelativeResize="0"/>
            <p:nvPr/>
          </p:nvPicPr>
          <p:blipFill rotWithShape="1">
            <a:blip r:embed="rId4">
              <a:alphaModFix/>
            </a:blip>
            <a:srcRect b="0" l="0" r="0" t="0"/>
            <a:stretch/>
          </p:blipFill>
          <p:spPr>
            <a:xfrm>
              <a:off x="1228461" y="807452"/>
              <a:ext cx="1226113" cy="1203746"/>
            </a:xfrm>
            <a:prstGeom prst="rect">
              <a:avLst/>
            </a:prstGeom>
            <a:noFill/>
            <a:ln>
              <a:noFill/>
            </a:ln>
          </p:spPr>
        </p:pic>
        <p:grpSp>
          <p:nvGrpSpPr>
            <p:cNvPr descr="Shape 140" id="356" name="Shape 356"/>
            <p:cNvGrpSpPr/>
            <p:nvPr/>
          </p:nvGrpSpPr>
          <p:grpSpPr>
            <a:xfrm>
              <a:off x="498024" y="2091271"/>
              <a:ext cx="2908627" cy="871562"/>
              <a:chOff x="0" y="-1"/>
              <a:chExt cx="2908625" cy="871561"/>
            </a:xfrm>
          </p:grpSpPr>
          <p:pic>
            <p:nvPicPr>
              <p:cNvPr descr="Shape 141" id="357" name="Shape 357"/>
              <p:cNvPicPr preferRelativeResize="0"/>
              <p:nvPr/>
            </p:nvPicPr>
            <p:blipFill rotWithShape="1">
              <a:blip r:embed="rId5">
                <a:alphaModFix/>
              </a:blip>
              <a:srcRect b="0" l="0" r="0" t="0"/>
              <a:stretch/>
            </p:blipFill>
            <p:spPr>
              <a:xfrm>
                <a:off x="957764" y="18259"/>
                <a:ext cx="926268" cy="822087"/>
              </a:xfrm>
              <a:prstGeom prst="rect">
                <a:avLst/>
              </a:prstGeom>
              <a:noFill/>
              <a:ln>
                <a:noFill/>
              </a:ln>
            </p:spPr>
          </p:pic>
          <p:pic>
            <p:nvPicPr>
              <p:cNvPr descr="Shape 142" id="358" name="Shape 358"/>
              <p:cNvPicPr preferRelativeResize="0"/>
              <p:nvPr/>
            </p:nvPicPr>
            <p:blipFill rotWithShape="1">
              <a:blip r:embed="rId6">
                <a:alphaModFix/>
              </a:blip>
              <a:srcRect b="0" l="0" r="0" t="0"/>
              <a:stretch/>
            </p:blipFill>
            <p:spPr>
              <a:xfrm>
                <a:off x="0" y="49473"/>
                <a:ext cx="926268" cy="822087"/>
              </a:xfrm>
              <a:prstGeom prst="rect">
                <a:avLst/>
              </a:prstGeom>
              <a:noFill/>
              <a:ln>
                <a:noFill/>
              </a:ln>
            </p:spPr>
          </p:pic>
          <p:pic>
            <p:nvPicPr>
              <p:cNvPr descr="Shape 143" id="359" name="Shape 359"/>
              <p:cNvPicPr preferRelativeResize="0"/>
              <p:nvPr/>
            </p:nvPicPr>
            <p:blipFill rotWithShape="1">
              <a:blip r:embed="rId7">
                <a:alphaModFix/>
              </a:blip>
              <a:srcRect b="0" l="0" r="0" t="0"/>
              <a:stretch/>
            </p:blipFill>
            <p:spPr>
              <a:xfrm>
                <a:off x="1982357" y="-1"/>
                <a:ext cx="926268" cy="822087"/>
              </a:xfrm>
              <a:prstGeom prst="rect">
                <a:avLst/>
              </a:prstGeom>
              <a:noFill/>
              <a:ln>
                <a:noFill/>
              </a:ln>
            </p:spPr>
          </p:pic>
        </p:grpSp>
        <p:grpSp>
          <p:nvGrpSpPr>
            <p:cNvPr descr="Shape 144" id="360" name="Shape 360"/>
            <p:cNvGrpSpPr/>
            <p:nvPr/>
          </p:nvGrpSpPr>
          <p:grpSpPr>
            <a:xfrm>
              <a:off x="883784" y="3122695"/>
              <a:ext cx="1923523" cy="912303"/>
              <a:chOff x="-1" y="0"/>
              <a:chExt cx="1923522" cy="912302"/>
            </a:xfrm>
          </p:grpSpPr>
          <p:pic>
            <p:nvPicPr>
              <p:cNvPr descr="Shape 145" id="361" name="Shape 361"/>
              <p:cNvPicPr preferRelativeResize="0"/>
              <p:nvPr/>
            </p:nvPicPr>
            <p:blipFill rotWithShape="1">
              <a:blip r:embed="rId8">
                <a:alphaModFix/>
              </a:blip>
              <a:srcRect b="0" l="0" r="0" t="0"/>
              <a:stretch/>
            </p:blipFill>
            <p:spPr>
              <a:xfrm>
                <a:off x="-1" y="0"/>
                <a:ext cx="944692" cy="912302"/>
              </a:xfrm>
              <a:prstGeom prst="rect">
                <a:avLst/>
              </a:prstGeom>
              <a:noFill/>
              <a:ln>
                <a:noFill/>
              </a:ln>
            </p:spPr>
          </p:pic>
          <p:pic>
            <p:nvPicPr>
              <p:cNvPr descr="Shape 146" id="362" name="Shape 362"/>
              <p:cNvPicPr preferRelativeResize="0"/>
              <p:nvPr/>
            </p:nvPicPr>
            <p:blipFill rotWithShape="1">
              <a:blip r:embed="rId9">
                <a:alphaModFix/>
              </a:blip>
              <a:srcRect b="0" l="0" r="0" t="0"/>
              <a:stretch/>
            </p:blipFill>
            <p:spPr>
              <a:xfrm>
                <a:off x="978830" y="0"/>
                <a:ext cx="944691" cy="912302"/>
              </a:xfrm>
              <a:prstGeom prst="rect">
                <a:avLst/>
              </a:prstGeom>
              <a:noFill/>
              <a:ln>
                <a:noFill/>
              </a:ln>
            </p:spPr>
          </p:pic>
        </p:grpSp>
        <p:grpSp>
          <p:nvGrpSpPr>
            <p:cNvPr descr="Shape 147" id="363" name="Shape 363"/>
            <p:cNvGrpSpPr/>
            <p:nvPr/>
          </p:nvGrpSpPr>
          <p:grpSpPr>
            <a:xfrm>
              <a:off x="0" y="0"/>
              <a:ext cx="3904675" cy="911382"/>
              <a:chOff x="0" y="0"/>
              <a:chExt cx="3904674" cy="911381"/>
            </a:xfrm>
          </p:grpSpPr>
          <p:sp>
            <p:nvSpPr>
              <p:cNvPr descr="Shape 148" id="364" name="Shape 364"/>
              <p:cNvSpPr/>
              <p:nvPr/>
            </p:nvSpPr>
            <p:spPr>
              <a:xfrm>
                <a:off x="1447074" y="274299"/>
                <a:ext cx="2457600" cy="538451"/>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0C141A"/>
                  </a:buClr>
                  <a:buSzPct val="25000"/>
                  <a:buFont typeface="Corbel"/>
                  <a:buNone/>
                </a:pPr>
                <a:r>
                  <a:rPr b="0" i="0" lang="en-US" sz="2400" u="none" cap="none" strike="noStrike">
                    <a:solidFill>
                      <a:srgbClr val="0C141A"/>
                    </a:solidFill>
                    <a:latin typeface="Corbel"/>
                    <a:ea typeface="Corbel"/>
                    <a:cs typeface="Corbel"/>
                    <a:sym typeface="Corbel"/>
                  </a:rPr>
                  <a:t>Open Dataset</a:t>
                </a:r>
              </a:p>
            </p:txBody>
          </p:sp>
          <p:pic>
            <p:nvPicPr>
              <p:cNvPr descr="Shape 149" id="365" name="Shape 365"/>
              <p:cNvPicPr preferRelativeResize="0"/>
              <p:nvPr/>
            </p:nvPicPr>
            <p:blipFill rotWithShape="1">
              <a:blip r:embed="rId10">
                <a:alphaModFix/>
              </a:blip>
              <a:srcRect b="0" l="0" r="0" t="0"/>
              <a:stretch/>
            </p:blipFill>
            <p:spPr>
              <a:xfrm>
                <a:off x="0" y="0"/>
                <a:ext cx="1600811" cy="911381"/>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To Solve a Data Science Problem</a:t>
            </a:r>
          </a:p>
        </p:txBody>
      </p:sp>
      <p:sp>
        <p:nvSpPr>
          <p:cNvPr id="371" name="Shape 371"/>
          <p:cNvSpPr txBox="1"/>
          <p:nvPr>
            <p:ph idx="1" type="body"/>
          </p:nvPr>
        </p:nvSpPr>
        <p:spPr>
          <a:xfrm>
            <a:off x="1401734" y="1916699"/>
            <a:ext cx="7056743" cy="4225937"/>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Corbel"/>
              <a:buNone/>
            </a:pPr>
            <a:r>
              <a:rPr b="0" i="0" lang="en-US" sz="2800" u="none" cap="none" strike="noStrike">
                <a:solidFill>
                  <a:schemeClr val="accent1"/>
                </a:solidFill>
                <a:latin typeface="Corbel"/>
                <a:ea typeface="Corbel"/>
                <a:cs typeface="Corbel"/>
                <a:sym typeface="Corbel"/>
              </a:rPr>
              <a:t>Step 1: Load the Data </a:t>
            </a:r>
          </a:p>
          <a:p>
            <a:pPr indent="0" lvl="0" marL="0" marR="0" rtl="0" algn="l">
              <a:lnSpc>
                <a:spcPct val="90000"/>
              </a:lnSpc>
              <a:spcBef>
                <a:spcPts val="1000"/>
              </a:spcBef>
              <a:spcAft>
                <a:spcPts val="0"/>
              </a:spcAft>
              <a:buClr>
                <a:schemeClr val="accent1"/>
              </a:buClr>
              <a:buSzPct val="25000"/>
              <a:buFont typeface="Corbel"/>
              <a:buNone/>
            </a:pPr>
            <a:r>
              <a:rPr b="0" i="0" lang="en-US" sz="2800" u="none" cap="none" strike="noStrike">
                <a:solidFill>
                  <a:schemeClr val="accent1"/>
                </a:solidFill>
                <a:latin typeface="Corbel"/>
                <a:ea typeface="Corbel"/>
                <a:cs typeface="Corbel"/>
                <a:sym typeface="Corbel"/>
              </a:rPr>
              <a:t>Step 2: Explore and Visualize the Data</a:t>
            </a:r>
          </a:p>
          <a:p>
            <a:pPr indent="0" lvl="0" marL="0" marR="0" rtl="0" algn="l">
              <a:lnSpc>
                <a:spcPct val="90000"/>
              </a:lnSpc>
              <a:spcBef>
                <a:spcPts val="1000"/>
              </a:spcBef>
              <a:spcAft>
                <a:spcPts val="0"/>
              </a:spcAft>
              <a:buClr>
                <a:schemeClr val="accent1"/>
              </a:buClr>
              <a:buSzPct val="25000"/>
              <a:buFont typeface="Corbel"/>
              <a:buNone/>
            </a:pPr>
            <a:r>
              <a:rPr b="0" i="0" lang="en-US" sz="2800" u="none" cap="none" strike="noStrike">
                <a:solidFill>
                  <a:schemeClr val="accent1"/>
                </a:solidFill>
                <a:latin typeface="Corbel"/>
                <a:ea typeface="Corbel"/>
                <a:cs typeface="Corbel"/>
                <a:sym typeface="Corbel"/>
              </a:rPr>
              <a:t>Step 3: Generate the Features</a:t>
            </a:r>
          </a:p>
          <a:p>
            <a:pPr indent="0" lvl="0" marL="0" marR="0" rtl="0" algn="l">
              <a:lnSpc>
                <a:spcPct val="90000"/>
              </a:lnSpc>
              <a:spcBef>
                <a:spcPts val="1000"/>
              </a:spcBef>
              <a:spcAft>
                <a:spcPts val="0"/>
              </a:spcAft>
              <a:buClr>
                <a:schemeClr val="accent1"/>
              </a:buClr>
              <a:buSzPct val="25000"/>
              <a:buFont typeface="Corbel"/>
              <a:buNone/>
            </a:pPr>
            <a:r>
              <a:rPr b="0" i="0" lang="en-US" sz="2800" u="none" cap="none" strike="noStrike">
                <a:solidFill>
                  <a:schemeClr val="accent1"/>
                </a:solidFill>
                <a:latin typeface="Corbel"/>
                <a:ea typeface="Corbel"/>
                <a:cs typeface="Corbel"/>
                <a:sym typeface="Corbel"/>
              </a:rPr>
              <a:t>Step 4: Train a Model</a:t>
            </a:r>
          </a:p>
          <a:p>
            <a:pPr indent="0" lvl="0" marL="0" marR="0" rtl="0" algn="l">
              <a:lnSpc>
                <a:spcPct val="90000"/>
              </a:lnSpc>
              <a:spcBef>
                <a:spcPts val="1000"/>
              </a:spcBef>
              <a:spcAft>
                <a:spcPts val="0"/>
              </a:spcAft>
              <a:buClr>
                <a:schemeClr val="accent1"/>
              </a:buClr>
              <a:buSzPct val="25000"/>
              <a:buFont typeface="Corbel"/>
              <a:buNone/>
            </a:pPr>
            <a:r>
              <a:rPr b="0" i="0" lang="en-US" sz="2800" u="none" cap="none" strike="noStrike">
                <a:solidFill>
                  <a:schemeClr val="accent1"/>
                </a:solidFill>
                <a:latin typeface="Corbel"/>
                <a:ea typeface="Corbel"/>
                <a:cs typeface="Corbel"/>
                <a:sym typeface="Corbel"/>
              </a:rPr>
              <a:t>Step 5: Evaluate the Model </a:t>
            </a:r>
          </a:p>
          <a:p>
            <a:pPr indent="0" lvl="0" marL="0" marR="0" rtl="0" algn="l">
              <a:lnSpc>
                <a:spcPct val="90000"/>
              </a:lnSpc>
              <a:spcBef>
                <a:spcPts val="1000"/>
              </a:spcBef>
              <a:spcAft>
                <a:spcPts val="0"/>
              </a:spcAft>
              <a:buClr>
                <a:schemeClr val="accent1"/>
              </a:buClr>
              <a:buSzPct val="25000"/>
              <a:buFont typeface="Corbel"/>
              <a:buNone/>
            </a:pPr>
            <a:r>
              <a:rPr b="0" i="0" lang="en-US" sz="2800" u="none" cap="none" strike="noStrike">
                <a:solidFill>
                  <a:schemeClr val="accent1"/>
                </a:solidFill>
                <a:latin typeface="Corbel"/>
                <a:ea typeface="Corbel"/>
                <a:cs typeface="Corbel"/>
                <a:sym typeface="Corbel"/>
              </a:rPr>
              <a:t>Step 6 &amp; Beyond: Iterate Through the Process</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descr="Shape 168" id="376" name="Shape 376"/>
          <p:cNvSpPr txBox="1"/>
          <p:nvPr>
            <p:ph type="title"/>
          </p:nvPr>
        </p:nvSpPr>
        <p:spPr>
          <a:xfrm>
            <a:off x="0" y="-12700"/>
            <a:ext cx="9139239"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Step 1</a:t>
            </a:r>
          </a:p>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Load the Data</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descr="Shape 187" id="381" name="Shape 381"/>
          <p:cNvPicPr preferRelativeResize="0"/>
          <p:nvPr/>
        </p:nvPicPr>
        <p:blipFill rotWithShape="1">
          <a:blip r:embed="rId3">
            <a:alphaModFix/>
          </a:blip>
          <a:srcRect b="0" l="0" r="0" t="0"/>
          <a:stretch/>
        </p:blipFill>
        <p:spPr>
          <a:xfrm>
            <a:off x="679850" y="2901900"/>
            <a:ext cx="1095794" cy="1024912"/>
          </a:xfrm>
          <a:prstGeom prst="rect">
            <a:avLst/>
          </a:prstGeom>
          <a:noFill/>
          <a:ln>
            <a:noFill/>
          </a:ln>
        </p:spPr>
      </p:pic>
      <p:grpSp>
        <p:nvGrpSpPr>
          <p:cNvPr descr="Shape 188" id="382" name="Shape 382"/>
          <p:cNvGrpSpPr/>
          <p:nvPr/>
        </p:nvGrpSpPr>
        <p:grpSpPr>
          <a:xfrm>
            <a:off x="103257" y="2147634"/>
            <a:ext cx="2208056" cy="657930"/>
            <a:chOff x="-1" y="-1"/>
            <a:chExt cx="2208054" cy="657928"/>
          </a:xfrm>
        </p:grpSpPr>
        <p:pic>
          <p:nvPicPr>
            <p:cNvPr descr="Shape 189" id="383" name="Shape 383"/>
            <p:cNvPicPr preferRelativeResize="0"/>
            <p:nvPr/>
          </p:nvPicPr>
          <p:blipFill rotWithShape="1">
            <a:blip r:embed="rId4">
              <a:alphaModFix/>
            </a:blip>
            <a:srcRect b="0" l="0" r="0" t="0"/>
            <a:stretch/>
          </p:blipFill>
          <p:spPr>
            <a:xfrm>
              <a:off x="727077" y="13783"/>
              <a:ext cx="703167" cy="620581"/>
            </a:xfrm>
            <a:prstGeom prst="rect">
              <a:avLst/>
            </a:prstGeom>
            <a:noFill/>
            <a:ln>
              <a:noFill/>
            </a:ln>
          </p:spPr>
        </p:pic>
        <p:pic>
          <p:nvPicPr>
            <p:cNvPr descr="Shape 190" id="384" name="Shape 384"/>
            <p:cNvPicPr preferRelativeResize="0"/>
            <p:nvPr/>
          </p:nvPicPr>
          <p:blipFill rotWithShape="1">
            <a:blip r:embed="rId5">
              <a:alphaModFix/>
            </a:blip>
            <a:srcRect b="0" l="0" r="0" t="0"/>
            <a:stretch/>
          </p:blipFill>
          <p:spPr>
            <a:xfrm>
              <a:off x="-1" y="37346"/>
              <a:ext cx="703167" cy="620581"/>
            </a:xfrm>
            <a:prstGeom prst="rect">
              <a:avLst/>
            </a:prstGeom>
            <a:noFill/>
            <a:ln>
              <a:noFill/>
            </a:ln>
          </p:spPr>
        </p:pic>
        <p:pic>
          <p:nvPicPr>
            <p:cNvPr descr="Shape 191" id="385" name="Shape 385"/>
            <p:cNvPicPr preferRelativeResize="0"/>
            <p:nvPr/>
          </p:nvPicPr>
          <p:blipFill rotWithShape="1">
            <a:blip r:embed="rId6">
              <a:alphaModFix/>
            </a:blip>
            <a:srcRect b="0" l="0" r="0" t="0"/>
            <a:stretch/>
          </p:blipFill>
          <p:spPr>
            <a:xfrm>
              <a:off x="1504886" y="-1"/>
              <a:ext cx="703167" cy="620581"/>
            </a:xfrm>
            <a:prstGeom prst="rect">
              <a:avLst/>
            </a:prstGeom>
            <a:noFill/>
            <a:ln>
              <a:noFill/>
            </a:ln>
          </p:spPr>
        </p:pic>
      </p:grpSp>
      <p:grpSp>
        <p:nvGrpSpPr>
          <p:cNvPr descr="Shape 192" id="386" name="Shape 386"/>
          <p:cNvGrpSpPr/>
          <p:nvPr/>
        </p:nvGrpSpPr>
        <p:grpSpPr>
          <a:xfrm>
            <a:off x="416859" y="4023154"/>
            <a:ext cx="1719086" cy="776814"/>
            <a:chOff x="-1" y="-1"/>
            <a:chExt cx="1719084" cy="776812"/>
          </a:xfrm>
        </p:grpSpPr>
        <p:pic>
          <p:nvPicPr>
            <p:cNvPr descr="Shape 193" id="387" name="Shape 387"/>
            <p:cNvPicPr preferRelativeResize="0"/>
            <p:nvPr/>
          </p:nvPicPr>
          <p:blipFill rotWithShape="1">
            <a:blip r:embed="rId7">
              <a:alphaModFix/>
            </a:blip>
            <a:srcRect b="0" l="0" r="0" t="0"/>
            <a:stretch/>
          </p:blipFill>
          <p:spPr>
            <a:xfrm>
              <a:off x="-1" y="-1"/>
              <a:ext cx="844287" cy="776812"/>
            </a:xfrm>
            <a:prstGeom prst="rect">
              <a:avLst/>
            </a:prstGeom>
            <a:noFill/>
            <a:ln>
              <a:noFill/>
            </a:ln>
          </p:spPr>
        </p:pic>
        <p:pic>
          <p:nvPicPr>
            <p:cNvPr descr="Shape 194" id="388" name="Shape 388"/>
            <p:cNvPicPr preferRelativeResize="0"/>
            <p:nvPr/>
          </p:nvPicPr>
          <p:blipFill rotWithShape="1">
            <a:blip r:embed="rId8">
              <a:alphaModFix/>
            </a:blip>
            <a:srcRect b="0" l="0" r="0" t="0"/>
            <a:stretch/>
          </p:blipFill>
          <p:spPr>
            <a:xfrm>
              <a:off x="874796" y="-1"/>
              <a:ext cx="844287" cy="776812"/>
            </a:xfrm>
            <a:prstGeom prst="rect">
              <a:avLst/>
            </a:prstGeom>
            <a:noFill/>
            <a:ln>
              <a:noFill/>
            </a:ln>
          </p:spPr>
        </p:pic>
      </p:grpSp>
      <p:pic>
        <p:nvPicPr>
          <p:cNvPr id="389" name="Shape 389"/>
          <p:cNvPicPr preferRelativeResize="0"/>
          <p:nvPr/>
        </p:nvPicPr>
        <p:blipFill rotWithShape="1">
          <a:blip r:embed="rId9">
            <a:alphaModFix/>
          </a:blip>
          <a:srcRect b="0" l="0" r="0" t="0"/>
          <a:stretch/>
        </p:blipFill>
        <p:spPr>
          <a:xfrm>
            <a:off x="2378315" y="2067981"/>
            <a:ext cx="6681770" cy="2705887"/>
          </a:xfrm>
          <a:prstGeom prst="rect">
            <a:avLst/>
          </a:prstGeom>
          <a:noFill/>
          <a:ln>
            <a:noFill/>
          </a:ln>
        </p:spPr>
      </p:pic>
      <p:sp>
        <p:nvSpPr>
          <p:cNvPr id="390" name="Shape 390"/>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Store Data in Pandas DataFrames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descr="Shape 200" id="395" name="Shape 395"/>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What’s in a Review DataFrame?</a:t>
            </a:r>
          </a:p>
        </p:txBody>
      </p:sp>
      <p:pic>
        <p:nvPicPr>
          <p:cNvPr descr="Shape 201" id="396" name="Shape 396"/>
          <p:cNvPicPr preferRelativeResize="0"/>
          <p:nvPr/>
        </p:nvPicPr>
        <p:blipFill rotWithShape="1">
          <a:blip r:embed="rId3">
            <a:alphaModFix/>
          </a:blip>
          <a:srcRect b="0" l="0" r="0" t="0"/>
          <a:stretch/>
        </p:blipFill>
        <p:spPr>
          <a:xfrm>
            <a:off x="1192681" y="1720880"/>
            <a:ext cx="6746472" cy="430331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descr="Shape 206" id="401" name="Shape 401"/>
          <p:cNvSpPr txBox="1"/>
          <p:nvPr>
            <p:ph type="title"/>
          </p:nvPr>
        </p:nvSpPr>
        <p:spPr>
          <a:xfrm>
            <a:off x="0" y="0"/>
            <a:ext cx="9139239"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Step 2</a:t>
            </a:r>
          </a:p>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Explore and Visualize the Data</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descr="Shape 211" id="406" name="Shape 406"/>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Review Star Rating Distribution</a:t>
            </a:r>
            <a:br>
              <a:rPr b="1" i="0" lang="en-US" sz="3600" u="none" cap="none" strike="noStrike">
                <a:solidFill>
                  <a:srgbClr val="0E4A76"/>
                </a:solidFill>
                <a:latin typeface="Source Sans Pro"/>
                <a:ea typeface="Source Sans Pro"/>
                <a:cs typeface="Source Sans Pro"/>
                <a:sym typeface="Source Sans Pro"/>
              </a:rPr>
            </a:br>
            <a:r>
              <a:rPr b="1" i="0" lang="en-US" sz="3600" u="none" cap="none" strike="noStrike">
                <a:solidFill>
                  <a:srgbClr val="0E4A76"/>
                </a:solidFill>
                <a:latin typeface="Source Sans Pro"/>
                <a:ea typeface="Source Sans Pro"/>
                <a:cs typeface="Source Sans Pro"/>
                <a:sym typeface="Source Sans Pro"/>
              </a:rPr>
              <a:t>Published on Yelp’s Factsheet</a:t>
            </a:r>
          </a:p>
        </p:txBody>
      </p:sp>
      <p:sp>
        <p:nvSpPr>
          <p:cNvPr descr="Shape 212" id="407" name="Shape 407"/>
          <p:cNvSpPr/>
          <p:nvPr/>
        </p:nvSpPr>
        <p:spPr>
          <a:xfrm>
            <a:off x="2297725" y="5029475"/>
            <a:ext cx="6247801" cy="538451"/>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0C141A"/>
              </a:buClr>
              <a:buSzPct val="25000"/>
              <a:buFont typeface="Corbel"/>
              <a:buNone/>
            </a:pPr>
            <a:r>
              <a:rPr b="0" i="0" lang="en-US" sz="2400" u="none" cap="none" strike="noStrike">
                <a:solidFill>
                  <a:srgbClr val="0C141A"/>
                </a:solidFill>
                <a:latin typeface="Corbel"/>
                <a:ea typeface="Corbel"/>
                <a:cs typeface="Corbel"/>
                <a:sym typeface="Corbel"/>
              </a:rPr>
              <a:t>Source: </a:t>
            </a:r>
            <a:r>
              <a:rPr b="0" i="0" lang="en-US" sz="2400" u="sng" cap="none" strike="noStrike">
                <a:solidFill>
                  <a:schemeClr val="hlink"/>
                </a:solidFill>
                <a:latin typeface="Corbel"/>
                <a:ea typeface="Corbel"/>
                <a:cs typeface="Corbel"/>
                <a:sym typeface="Corbel"/>
                <a:hlinkClick r:id="rId3"/>
              </a:rPr>
              <a:t>https://www.yelp.com/factsheet</a:t>
            </a:r>
            <a:r>
              <a:rPr b="0" i="0" lang="en-US" sz="2400" u="none" cap="none" strike="noStrike">
                <a:solidFill>
                  <a:srgbClr val="0C141A"/>
                </a:solidFill>
                <a:latin typeface="Corbel"/>
                <a:ea typeface="Corbel"/>
                <a:cs typeface="Corbel"/>
                <a:sym typeface="Corbel"/>
              </a:rPr>
              <a:t> </a:t>
            </a:r>
          </a:p>
        </p:txBody>
      </p:sp>
      <p:pic>
        <p:nvPicPr>
          <p:cNvPr id="408" name="Shape 408"/>
          <p:cNvPicPr preferRelativeResize="0"/>
          <p:nvPr/>
        </p:nvPicPr>
        <p:blipFill rotWithShape="1">
          <a:blip r:embed="rId4">
            <a:alphaModFix/>
          </a:blip>
          <a:srcRect b="0" l="0" r="0" t="0"/>
          <a:stretch/>
        </p:blipFill>
        <p:spPr>
          <a:xfrm>
            <a:off x="1536359" y="1983042"/>
            <a:ext cx="5605282" cy="28723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p:nvPr/>
        </p:nvSpPr>
        <p:spPr>
          <a:xfrm>
            <a:off x="5317888" y="2068246"/>
            <a:ext cx="2701266" cy="2721508"/>
          </a:xfrm>
          <a:prstGeom prst="ellipse">
            <a:avLst/>
          </a:prstGeom>
          <a:blipFill rotWithShape="1">
            <a:blip r:embed="rId3">
              <a:alphaModFix/>
            </a:blip>
            <a:stretch>
              <a:fillRect b="0" l="0" r="0" t="0"/>
            </a:stretch>
          </a:blipFill>
          <a:ln cap="flat" cmpd="sng" w="12700">
            <a:solidFill>
              <a:schemeClr val="accent1"/>
            </a:solidFill>
            <a:prstDash val="solid"/>
            <a:miter lim="8000"/>
            <a:headEnd len="med" w="med" type="none"/>
            <a:tailEnd len="med" w="med" type="none"/>
          </a:ln>
        </p:spPr>
        <p:txBody>
          <a:bodyPr anchorCtr="0" anchor="ctr" bIns="45700" lIns="45700" rIns="45700" wrap="square" tIns="45700">
            <a:noAutofit/>
          </a:bodyPr>
          <a:lstStyle/>
          <a:p>
            <a:pPr indent="0" lvl="0" marL="0" marR="0" rtl="0" algn="l">
              <a:lnSpc>
                <a:spcPct val="100000"/>
              </a:lnSpc>
              <a:spcBef>
                <a:spcPts val="0"/>
              </a:spcBef>
              <a:spcAft>
                <a:spcPts val="0"/>
              </a:spcAft>
              <a:buClr>
                <a:srgbClr val="0C141A"/>
              </a:buClr>
              <a:buFont typeface="Arial"/>
              <a:buNone/>
            </a:pPr>
            <a:r>
              <a:t/>
            </a:r>
            <a:endParaRPr b="0" i="0" sz="1800" u="none" cap="none" strike="noStrike">
              <a:solidFill>
                <a:srgbClr val="0C141A"/>
              </a:solidFill>
              <a:latin typeface="Arial"/>
              <a:ea typeface="Arial"/>
              <a:cs typeface="Arial"/>
              <a:sym typeface="Arial"/>
            </a:endParaRPr>
          </a:p>
        </p:txBody>
      </p:sp>
      <p:sp>
        <p:nvSpPr>
          <p:cNvPr id="119" name="Shape 119"/>
          <p:cNvSpPr/>
          <p:nvPr/>
        </p:nvSpPr>
        <p:spPr>
          <a:xfrm>
            <a:off x="1555276" y="2068246"/>
            <a:ext cx="2701266" cy="2721508"/>
          </a:xfrm>
          <a:prstGeom prst="ellipse">
            <a:avLst/>
          </a:prstGeom>
          <a:blipFill rotWithShape="1">
            <a:blip r:embed="rId4">
              <a:alphaModFix/>
            </a:blip>
            <a:stretch>
              <a:fillRect b="0" l="0" r="0" t="0"/>
            </a:stretch>
          </a:blipFill>
          <a:ln cap="flat" cmpd="sng" w="12700">
            <a:solidFill>
              <a:schemeClr val="accent1"/>
            </a:solidFill>
            <a:prstDash val="solid"/>
            <a:miter lim="8000"/>
            <a:headEnd len="med" w="med" type="none"/>
            <a:tailEnd len="med" w="med" type="none"/>
          </a:ln>
        </p:spPr>
        <p:txBody>
          <a:bodyPr anchorCtr="0" anchor="ctr" bIns="45700" lIns="45700" rIns="45700" wrap="square" tIns="45700">
            <a:noAutofit/>
          </a:bodyPr>
          <a:lstStyle/>
          <a:p>
            <a:pPr indent="0" lvl="0" marL="0" marR="0" rtl="0" algn="l">
              <a:lnSpc>
                <a:spcPct val="100000"/>
              </a:lnSpc>
              <a:spcBef>
                <a:spcPts val="0"/>
              </a:spcBef>
              <a:spcAft>
                <a:spcPts val="0"/>
              </a:spcAft>
              <a:buClr>
                <a:srgbClr val="0C141A"/>
              </a:buClr>
              <a:buFont typeface="Arial"/>
              <a:buNone/>
            </a:pPr>
            <a:r>
              <a:t/>
            </a:r>
            <a:endParaRPr b="0" i="0" sz="1800" u="none" cap="none" strike="noStrike">
              <a:solidFill>
                <a:srgbClr val="0C141A"/>
              </a:solidFill>
              <a:latin typeface="Arial"/>
              <a:ea typeface="Arial"/>
              <a:cs typeface="Arial"/>
              <a:sym typeface="Arial"/>
            </a:endParaRPr>
          </a:p>
        </p:txBody>
      </p:sp>
      <p:sp>
        <p:nvSpPr>
          <p:cNvPr id="120" name="Shape 120"/>
          <p:cNvSpPr/>
          <p:nvPr/>
        </p:nvSpPr>
        <p:spPr>
          <a:xfrm>
            <a:off x="2345683" y="4949799"/>
            <a:ext cx="1120452" cy="510777"/>
          </a:xfrm>
          <a:prstGeom prst="rect">
            <a:avLst/>
          </a:prstGeom>
          <a:noFill/>
          <a:ln>
            <a:noFill/>
          </a:ln>
        </p:spPr>
        <p:txBody>
          <a:bodyPr anchorCtr="0" anchor="t" bIns="45700" lIns="45700" rIns="45700" wrap="square" tIns="45700">
            <a:noAutofit/>
          </a:bodyPr>
          <a:lstStyle/>
          <a:p>
            <a:pPr indent="0" lvl="0" marL="0" marR="0" rtl="0" algn="l">
              <a:lnSpc>
                <a:spcPct val="100000"/>
              </a:lnSpc>
              <a:spcBef>
                <a:spcPts val="0"/>
              </a:spcBef>
              <a:spcAft>
                <a:spcPts val="0"/>
              </a:spcAft>
              <a:buClr>
                <a:srgbClr val="0C141A"/>
              </a:buClr>
              <a:buSzPct val="25000"/>
              <a:buFont typeface="Arial"/>
              <a:buNone/>
            </a:pPr>
            <a:r>
              <a:rPr b="0" i="0" lang="en-US" sz="3000" u="none" cap="none" strike="noStrike">
                <a:solidFill>
                  <a:srgbClr val="0C141A"/>
                </a:solidFill>
                <a:latin typeface="Arial"/>
                <a:ea typeface="Arial"/>
                <a:cs typeface="Arial"/>
                <a:sym typeface="Arial"/>
              </a:rPr>
              <a:t>Jamie</a:t>
            </a:r>
          </a:p>
        </p:txBody>
      </p:sp>
      <p:sp>
        <p:nvSpPr>
          <p:cNvPr id="121" name="Shape 121"/>
          <p:cNvSpPr/>
          <p:nvPr/>
        </p:nvSpPr>
        <p:spPr>
          <a:xfrm>
            <a:off x="6431032" y="4949799"/>
            <a:ext cx="782053" cy="510777"/>
          </a:xfrm>
          <a:prstGeom prst="rect">
            <a:avLst/>
          </a:prstGeom>
          <a:noFill/>
          <a:ln>
            <a:noFill/>
          </a:ln>
        </p:spPr>
        <p:txBody>
          <a:bodyPr anchorCtr="0" anchor="t" bIns="45700" lIns="45700" rIns="45700" wrap="square" tIns="45700">
            <a:noAutofit/>
          </a:bodyPr>
          <a:lstStyle/>
          <a:p>
            <a:pPr indent="0" lvl="0" marL="0" marR="0" rtl="0" algn="l">
              <a:lnSpc>
                <a:spcPct val="100000"/>
              </a:lnSpc>
              <a:spcBef>
                <a:spcPts val="0"/>
              </a:spcBef>
              <a:spcAft>
                <a:spcPts val="0"/>
              </a:spcAft>
              <a:buClr>
                <a:srgbClr val="0C141A"/>
              </a:buClr>
              <a:buSzPct val="25000"/>
              <a:buFont typeface="Arial"/>
              <a:buNone/>
            </a:pPr>
            <a:r>
              <a:rPr b="0" i="0" lang="en-US" sz="3000" u="none" cap="none" strike="noStrike">
                <a:solidFill>
                  <a:srgbClr val="0C141A"/>
                </a:solidFill>
                <a:latin typeface="Arial"/>
                <a:ea typeface="Arial"/>
                <a:cs typeface="Arial"/>
                <a:sym typeface="Arial"/>
              </a:rPr>
              <a:t>Xun</a:t>
            </a:r>
          </a:p>
        </p:txBody>
      </p:sp>
      <p:sp>
        <p:nvSpPr>
          <p:cNvPr descr="Shape 275" id="122" name="Shape 122"/>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About us</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grpSp>
        <p:nvGrpSpPr>
          <p:cNvPr descr="Shape 226" id="413" name="Shape 413"/>
          <p:cNvGrpSpPr/>
          <p:nvPr/>
        </p:nvGrpSpPr>
        <p:grpSpPr>
          <a:xfrm>
            <a:off x="931336" y="1693615"/>
            <a:ext cx="5570638" cy="961476"/>
            <a:chOff x="43804" y="713036"/>
            <a:chExt cx="5570638" cy="961474"/>
          </a:xfrm>
        </p:grpSpPr>
        <p:pic>
          <p:nvPicPr>
            <p:cNvPr descr="Shape 227" id="414" name="Shape 414"/>
            <p:cNvPicPr preferRelativeResize="0"/>
            <p:nvPr/>
          </p:nvPicPr>
          <p:blipFill rotWithShape="1">
            <a:blip r:embed="rId3">
              <a:alphaModFix/>
            </a:blip>
            <a:srcRect b="0" l="0" r="0" t="0"/>
            <a:stretch/>
          </p:blipFill>
          <p:spPr>
            <a:xfrm>
              <a:off x="43804" y="713036"/>
              <a:ext cx="2514706" cy="584239"/>
            </a:xfrm>
            <a:prstGeom prst="rect">
              <a:avLst/>
            </a:prstGeom>
            <a:noFill/>
            <a:ln>
              <a:noFill/>
            </a:ln>
          </p:spPr>
        </p:pic>
        <p:pic>
          <p:nvPicPr>
            <p:cNvPr id="415" name="Shape 415"/>
            <p:cNvPicPr preferRelativeResize="0"/>
            <p:nvPr/>
          </p:nvPicPr>
          <p:blipFill rotWithShape="1">
            <a:blip r:embed="rId4">
              <a:alphaModFix/>
            </a:blip>
            <a:srcRect b="0" l="0" r="0" t="0"/>
            <a:stretch/>
          </p:blipFill>
          <p:spPr>
            <a:xfrm>
              <a:off x="58182" y="1295888"/>
              <a:ext cx="5556260" cy="378622"/>
            </a:xfrm>
            <a:prstGeom prst="rect">
              <a:avLst/>
            </a:prstGeom>
            <a:noFill/>
            <a:ln>
              <a:noFill/>
            </a:ln>
          </p:spPr>
        </p:pic>
      </p:grpSp>
      <p:pic>
        <p:nvPicPr>
          <p:cNvPr id="416" name="Shape 416"/>
          <p:cNvPicPr preferRelativeResize="0"/>
          <p:nvPr/>
        </p:nvPicPr>
        <p:blipFill rotWithShape="1">
          <a:blip r:embed="rId5">
            <a:alphaModFix/>
          </a:blip>
          <a:srcRect b="0" l="0" r="0" t="0"/>
          <a:stretch/>
        </p:blipFill>
        <p:spPr>
          <a:xfrm>
            <a:off x="1782860" y="2838240"/>
            <a:ext cx="6114967" cy="3277736"/>
          </a:xfrm>
          <a:prstGeom prst="rect">
            <a:avLst/>
          </a:prstGeom>
          <a:noFill/>
          <a:ln>
            <a:noFill/>
          </a:ln>
        </p:spPr>
      </p:pic>
      <p:sp>
        <p:nvSpPr>
          <p:cNvPr id="417" name="Shape 417"/>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Plot Review Star Rating Distribution</a:t>
            </a:r>
          </a:p>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from Open Dataset</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descr="Shape 233" id="422" name="Shape 422"/>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Plot Star Ratings by Year</a:t>
            </a:r>
          </a:p>
        </p:txBody>
      </p:sp>
      <p:pic>
        <p:nvPicPr>
          <p:cNvPr descr="Shape 235" id="423" name="Shape 423"/>
          <p:cNvPicPr preferRelativeResize="0"/>
          <p:nvPr/>
        </p:nvPicPr>
        <p:blipFill rotWithShape="1">
          <a:blip r:embed="rId3">
            <a:alphaModFix/>
          </a:blip>
          <a:srcRect b="0" l="0" r="0" t="0"/>
          <a:stretch/>
        </p:blipFill>
        <p:spPr>
          <a:xfrm>
            <a:off x="932213" y="1778469"/>
            <a:ext cx="7262468" cy="275771"/>
          </a:xfrm>
          <a:prstGeom prst="rect">
            <a:avLst/>
          </a:prstGeom>
          <a:noFill/>
          <a:ln>
            <a:noFill/>
          </a:ln>
        </p:spPr>
      </p:pic>
      <p:pic>
        <p:nvPicPr>
          <p:cNvPr id="424" name="Shape 424"/>
          <p:cNvPicPr preferRelativeResize="0"/>
          <p:nvPr/>
        </p:nvPicPr>
        <p:blipFill rotWithShape="1">
          <a:blip r:embed="rId4">
            <a:alphaModFix/>
          </a:blip>
          <a:srcRect b="0" l="0" r="0" t="0"/>
          <a:stretch/>
        </p:blipFill>
        <p:spPr>
          <a:xfrm>
            <a:off x="953950" y="2142066"/>
            <a:ext cx="7163739" cy="395270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descr="Shape 240" id="429" name="Shape 429"/>
          <p:cNvSpPr txBox="1"/>
          <p:nvPr>
            <p:ph type="title"/>
          </p:nvPr>
        </p:nvSpPr>
        <p:spPr>
          <a:xfrm>
            <a:off x="0" y="0"/>
            <a:ext cx="9139239"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Step 3</a:t>
            </a:r>
          </a:p>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Generate the Features</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descr="Shape 246" id="434" name="Shape 434"/>
          <p:cNvSpPr txBox="1"/>
          <p:nvPr>
            <p:ph type="title"/>
          </p:nvPr>
        </p:nvSpPr>
        <p:spPr>
          <a:xfrm>
            <a:off x="238539" y="-1174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For Example..</a:t>
            </a:r>
          </a:p>
        </p:txBody>
      </p:sp>
      <p:sp>
        <p:nvSpPr>
          <p:cNvPr descr="Shape 245" id="435" name="Shape 435"/>
          <p:cNvSpPr txBox="1"/>
          <p:nvPr>
            <p:ph idx="1" type="body"/>
          </p:nvPr>
        </p:nvSpPr>
        <p:spPr>
          <a:xfrm>
            <a:off x="238539" y="1546225"/>
            <a:ext cx="4490045"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Corbel"/>
              <a:buNone/>
            </a:pPr>
            <a:r>
              <a:rPr b="0" i="0" lang="en-US" sz="2550" u="none" cap="none" strike="noStrike">
                <a:solidFill>
                  <a:schemeClr val="accent1"/>
                </a:solidFill>
                <a:latin typeface="Corbel"/>
                <a:ea typeface="Corbel"/>
                <a:cs typeface="Corbel"/>
                <a:sym typeface="Corbel"/>
              </a:rPr>
              <a:t>Convert date string to date delta</a:t>
            </a:r>
          </a:p>
          <a:p>
            <a:pPr indent="190500" lvl="0" marL="0" marR="0" rtl="0" algn="l">
              <a:lnSpc>
                <a:spcPct val="90000"/>
              </a:lnSpc>
              <a:spcBef>
                <a:spcPts val="800"/>
              </a:spcBef>
              <a:spcAft>
                <a:spcPts val="0"/>
              </a:spcAft>
              <a:buClr>
                <a:schemeClr val="accent1"/>
              </a:buClr>
              <a:buSzPct val="25000"/>
              <a:buFont typeface="Corbel"/>
              <a:buNone/>
            </a:pPr>
            <a:r>
              <a:rPr b="0" i="0" lang="en-US" sz="2550" u="none" cap="none" strike="noStrike">
                <a:solidFill>
                  <a:schemeClr val="accent1"/>
                </a:solidFill>
                <a:latin typeface="Corbel"/>
                <a:ea typeface="Corbel"/>
                <a:cs typeface="Corbel"/>
                <a:sym typeface="Corbel"/>
              </a:rPr>
              <a:t>e.g. business_age</a:t>
            </a:r>
          </a:p>
          <a:p>
            <a:pPr indent="0" lvl="0" marL="0" marR="0" rtl="0" algn="l">
              <a:lnSpc>
                <a:spcPct val="90000"/>
              </a:lnSpc>
              <a:spcBef>
                <a:spcPts val="800"/>
              </a:spcBef>
              <a:spcAft>
                <a:spcPts val="0"/>
              </a:spcAft>
              <a:buClr>
                <a:schemeClr val="accent1"/>
              </a:buClr>
              <a:buSzPct val="25000"/>
              <a:buFont typeface="Corbel"/>
              <a:buNone/>
            </a:pPr>
            <a:r>
              <a:t/>
            </a:r>
            <a:endParaRPr b="0" i="0" sz="2550" u="none" cap="none" strike="noStrike">
              <a:solidFill>
                <a:schemeClr val="accent1"/>
              </a:solidFill>
              <a:latin typeface="Corbel"/>
              <a:ea typeface="Corbel"/>
              <a:cs typeface="Corbel"/>
              <a:sym typeface="Corbel"/>
            </a:endParaRPr>
          </a:p>
          <a:p>
            <a:pPr indent="0" lvl="0" marL="0" marR="0" rtl="0" algn="l">
              <a:lnSpc>
                <a:spcPct val="90000"/>
              </a:lnSpc>
              <a:spcBef>
                <a:spcPts val="800"/>
              </a:spcBef>
              <a:spcAft>
                <a:spcPts val="0"/>
              </a:spcAft>
              <a:buClr>
                <a:schemeClr val="accent1"/>
              </a:buClr>
              <a:buSzPct val="25000"/>
              <a:buFont typeface="Corbel"/>
              <a:buNone/>
            </a:pPr>
            <a:r>
              <a:rPr b="0" i="0" lang="en-US" sz="2550" u="none" cap="none" strike="noStrike">
                <a:solidFill>
                  <a:schemeClr val="accent1"/>
                </a:solidFill>
                <a:latin typeface="Corbel"/>
                <a:ea typeface="Corbel"/>
                <a:cs typeface="Corbel"/>
                <a:sym typeface="Corbel"/>
              </a:rPr>
              <a:t>Convert strings to categorical features</a:t>
            </a:r>
          </a:p>
          <a:p>
            <a:pPr indent="190500" lvl="0" marL="0" marR="0" rtl="0" algn="l">
              <a:lnSpc>
                <a:spcPct val="90000"/>
              </a:lnSpc>
              <a:spcBef>
                <a:spcPts val="800"/>
              </a:spcBef>
              <a:spcAft>
                <a:spcPts val="0"/>
              </a:spcAft>
              <a:buClr>
                <a:schemeClr val="accent1"/>
              </a:buClr>
              <a:buSzPct val="25000"/>
              <a:buFont typeface="Corbel"/>
              <a:buNone/>
            </a:pPr>
            <a:r>
              <a:rPr b="0" i="0" lang="en-US" sz="2550" u="none" cap="none" strike="noStrike">
                <a:solidFill>
                  <a:schemeClr val="accent1"/>
                </a:solidFill>
                <a:latin typeface="Corbel"/>
                <a:ea typeface="Corbel"/>
                <a:cs typeface="Corbel"/>
                <a:sym typeface="Corbel"/>
              </a:rPr>
              <a:t>e.g. noise level: {‘quiet’, ‘loud’, ‘very loud’}.</a:t>
            </a:r>
          </a:p>
          <a:p>
            <a:pPr indent="0" lvl="0" marL="0" marR="0" rtl="0" algn="l">
              <a:lnSpc>
                <a:spcPct val="90000"/>
              </a:lnSpc>
              <a:spcBef>
                <a:spcPts val="800"/>
              </a:spcBef>
              <a:spcAft>
                <a:spcPts val="0"/>
              </a:spcAft>
              <a:buClr>
                <a:schemeClr val="accent1"/>
              </a:buClr>
              <a:buSzPct val="25000"/>
              <a:buFont typeface="Corbel"/>
              <a:buNone/>
            </a:pPr>
            <a:r>
              <a:t/>
            </a:r>
            <a:endParaRPr b="0" i="0" sz="2550" u="none" cap="none" strike="noStrike">
              <a:solidFill>
                <a:schemeClr val="accent1"/>
              </a:solidFill>
              <a:latin typeface="Corbel"/>
              <a:ea typeface="Corbel"/>
              <a:cs typeface="Corbel"/>
              <a:sym typeface="Corbel"/>
            </a:endParaRPr>
          </a:p>
          <a:p>
            <a:pPr indent="0" lvl="0" marL="0" marR="0" rtl="0" algn="l">
              <a:lnSpc>
                <a:spcPct val="90000"/>
              </a:lnSpc>
              <a:spcBef>
                <a:spcPts val="800"/>
              </a:spcBef>
              <a:spcAft>
                <a:spcPts val="0"/>
              </a:spcAft>
              <a:buClr>
                <a:schemeClr val="accent1"/>
              </a:buClr>
              <a:buSzPct val="25000"/>
              <a:buFont typeface="Corbel"/>
              <a:buNone/>
            </a:pPr>
            <a:r>
              <a:rPr b="0" i="0" lang="en-US" sz="2550" u="none" cap="none" strike="noStrike">
                <a:solidFill>
                  <a:schemeClr val="accent1"/>
                </a:solidFill>
                <a:latin typeface="Corbel"/>
                <a:ea typeface="Corbel"/>
                <a:cs typeface="Corbel"/>
                <a:sym typeface="Corbel"/>
              </a:rPr>
              <a:t>Drop unused features</a:t>
            </a:r>
          </a:p>
          <a:p>
            <a:pPr indent="190500" lvl="0" marL="0" marR="0" rtl="0" algn="l">
              <a:lnSpc>
                <a:spcPct val="90000"/>
              </a:lnSpc>
              <a:spcBef>
                <a:spcPts val="800"/>
              </a:spcBef>
              <a:spcAft>
                <a:spcPts val="0"/>
              </a:spcAft>
              <a:buClr>
                <a:schemeClr val="accent1"/>
              </a:buClr>
              <a:buSzPct val="25000"/>
              <a:buFont typeface="Corbel"/>
              <a:buNone/>
            </a:pPr>
            <a:r>
              <a:rPr b="0" i="0" lang="en-US" sz="2550" u="none" cap="none" strike="noStrike">
                <a:solidFill>
                  <a:schemeClr val="accent1"/>
                </a:solidFill>
                <a:latin typeface="Corbel"/>
                <a:ea typeface="Corbel"/>
                <a:cs typeface="Corbel"/>
                <a:sym typeface="Corbel"/>
              </a:rPr>
              <a:t>e.g. business_name</a:t>
            </a:r>
          </a:p>
        </p:txBody>
      </p:sp>
      <p:pic>
        <p:nvPicPr>
          <p:cNvPr descr="Shape 247" id="436" name="Shape 436"/>
          <p:cNvPicPr preferRelativeResize="0"/>
          <p:nvPr/>
        </p:nvPicPr>
        <p:blipFill rotWithShape="1">
          <a:blip r:embed="rId3">
            <a:alphaModFix/>
          </a:blip>
          <a:srcRect b="0" l="0" r="0" t="0"/>
          <a:stretch/>
        </p:blipFill>
        <p:spPr>
          <a:xfrm>
            <a:off x="4773095" y="1348774"/>
            <a:ext cx="4309475" cy="481755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descr="Shape 252" id="441" name="Shape 441"/>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Join DataFrames to Populate the Features</a:t>
            </a:r>
          </a:p>
        </p:txBody>
      </p:sp>
      <p:pic>
        <p:nvPicPr>
          <p:cNvPr descr="Shape 253" id="442" name="Shape 442"/>
          <p:cNvPicPr preferRelativeResize="0"/>
          <p:nvPr/>
        </p:nvPicPr>
        <p:blipFill rotWithShape="1">
          <a:blip r:embed="rId3">
            <a:alphaModFix/>
          </a:blip>
          <a:srcRect b="0" l="0" r="0" t="0"/>
          <a:stretch/>
        </p:blipFill>
        <p:spPr>
          <a:xfrm>
            <a:off x="665974" y="1910848"/>
            <a:ext cx="5129202" cy="2097557"/>
          </a:xfrm>
          <a:prstGeom prst="rect">
            <a:avLst/>
          </a:prstGeom>
          <a:noFill/>
          <a:ln>
            <a:noFill/>
          </a:ln>
        </p:spPr>
      </p:pic>
      <p:pic>
        <p:nvPicPr>
          <p:cNvPr descr="Shape 254" id="443" name="Shape 443"/>
          <p:cNvPicPr preferRelativeResize="0"/>
          <p:nvPr/>
        </p:nvPicPr>
        <p:blipFill rotWithShape="1">
          <a:blip r:embed="rId4">
            <a:alphaModFix/>
          </a:blip>
          <a:srcRect b="0" l="0" r="0" t="0"/>
          <a:stretch/>
        </p:blipFill>
        <p:spPr>
          <a:xfrm>
            <a:off x="692424" y="1873624"/>
            <a:ext cx="5176071" cy="2969986"/>
          </a:xfrm>
          <a:prstGeom prst="rect">
            <a:avLst/>
          </a:prstGeom>
          <a:noFill/>
          <a:ln>
            <a:noFill/>
          </a:ln>
        </p:spPr>
      </p:pic>
      <p:pic>
        <p:nvPicPr>
          <p:cNvPr descr="Shape 255" id="444" name="Shape 444"/>
          <p:cNvPicPr preferRelativeResize="0"/>
          <p:nvPr/>
        </p:nvPicPr>
        <p:blipFill rotWithShape="1">
          <a:blip r:embed="rId5">
            <a:alphaModFix/>
          </a:blip>
          <a:srcRect b="0" l="0" r="0" t="0"/>
          <a:stretch/>
        </p:blipFill>
        <p:spPr>
          <a:xfrm>
            <a:off x="785318" y="4864901"/>
            <a:ext cx="8265256" cy="957800"/>
          </a:xfrm>
          <a:prstGeom prst="rect">
            <a:avLst/>
          </a:prstGeom>
          <a:noFill/>
          <a:ln>
            <a:noFill/>
          </a:ln>
        </p:spPr>
      </p:pic>
      <p:sp>
        <p:nvSpPr>
          <p:cNvPr descr="Shape 256" id="445" name="Shape 445"/>
          <p:cNvSpPr/>
          <p:nvPr/>
        </p:nvSpPr>
        <p:spPr>
          <a:xfrm>
            <a:off x="5702799" y="1917150"/>
            <a:ext cx="1111501" cy="462300"/>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333333"/>
              </a:buClr>
              <a:buSzPct val="25000"/>
              <a:buFont typeface="Open Sans"/>
              <a:buNone/>
            </a:pPr>
            <a:r>
              <a:rPr b="0" i="1" lang="en-US" sz="1728" u="none" cap="none" strike="noStrike">
                <a:solidFill>
                  <a:srgbClr val="333333"/>
                </a:solidFill>
                <a:latin typeface="Open Sans"/>
                <a:ea typeface="Open Sans"/>
                <a:cs typeface="Open Sans"/>
                <a:sym typeface="Open Sans"/>
              </a:rPr>
              <a:t>User</a:t>
            </a:r>
          </a:p>
        </p:txBody>
      </p:sp>
      <p:sp>
        <p:nvSpPr>
          <p:cNvPr descr="Shape 257" id="446" name="Shape 446"/>
          <p:cNvSpPr/>
          <p:nvPr/>
        </p:nvSpPr>
        <p:spPr>
          <a:xfrm>
            <a:off x="5728199" y="3745950"/>
            <a:ext cx="1111501" cy="462300"/>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333333"/>
              </a:buClr>
              <a:buSzPct val="25000"/>
              <a:buFont typeface="Open Sans"/>
              <a:buNone/>
            </a:pPr>
            <a:r>
              <a:rPr b="0" i="1" lang="en-US" sz="1728" u="none" cap="none" strike="noStrike">
                <a:solidFill>
                  <a:srgbClr val="333333"/>
                </a:solidFill>
                <a:latin typeface="Open Sans"/>
                <a:ea typeface="Open Sans"/>
                <a:cs typeface="Open Sans"/>
                <a:sym typeface="Open Sans"/>
              </a:rPr>
              <a:t>Biz</a:t>
            </a:r>
          </a:p>
        </p:txBody>
      </p:sp>
      <p:sp>
        <p:nvSpPr>
          <p:cNvPr descr="Shape 258" id="447" name="Shape 447"/>
          <p:cNvSpPr/>
          <p:nvPr/>
        </p:nvSpPr>
        <p:spPr>
          <a:xfrm>
            <a:off x="711025" y="2530599"/>
            <a:ext cx="1111500" cy="462301"/>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333333"/>
              </a:buClr>
              <a:buSzPct val="25000"/>
              <a:buFont typeface="Open Sans"/>
              <a:buNone/>
            </a:pPr>
            <a:r>
              <a:rPr b="0" i="1" lang="en-US" sz="1728" u="none" cap="none" strike="noStrike">
                <a:solidFill>
                  <a:srgbClr val="333333"/>
                </a:solidFill>
                <a:latin typeface="Open Sans"/>
                <a:ea typeface="Open Sans"/>
                <a:cs typeface="Open Sans"/>
                <a:sym typeface="Open Sans"/>
              </a:rPr>
              <a:t>Review</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descr="Shape 263" id="452" name="Shape 452"/>
          <p:cNvSpPr txBox="1"/>
          <p:nvPr>
            <p:ph type="title"/>
          </p:nvPr>
        </p:nvSpPr>
        <p:spPr>
          <a:xfrm>
            <a:off x="0" y="0"/>
            <a:ext cx="9139239"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Step 4</a:t>
            </a:r>
          </a:p>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Train a Model</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descr="Shape 275" id="457" name="Shape 457"/>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Arrange Data into </a:t>
            </a:r>
            <a:br>
              <a:rPr b="1" i="0" lang="en-US" sz="3600" u="none" cap="none" strike="noStrike">
                <a:solidFill>
                  <a:srgbClr val="0E4A76"/>
                </a:solidFill>
                <a:latin typeface="Source Sans Pro"/>
                <a:ea typeface="Source Sans Pro"/>
                <a:cs typeface="Source Sans Pro"/>
                <a:sym typeface="Source Sans Pro"/>
              </a:rPr>
            </a:br>
            <a:r>
              <a:rPr b="1" i="0" lang="en-US" sz="3600" u="none" cap="none" strike="noStrike">
                <a:solidFill>
                  <a:srgbClr val="0E4A76"/>
                </a:solidFill>
                <a:latin typeface="Source Sans Pro"/>
                <a:ea typeface="Source Sans Pro"/>
                <a:cs typeface="Source Sans Pro"/>
                <a:sym typeface="Source Sans Pro"/>
              </a:rPr>
              <a:t>a Feature Matrix and a Target Array</a:t>
            </a:r>
          </a:p>
        </p:txBody>
      </p:sp>
      <p:sp>
        <p:nvSpPr>
          <p:cNvPr descr="Shape 274" id="458" name="Shape 458"/>
          <p:cNvSpPr txBox="1"/>
          <p:nvPr>
            <p:ph idx="1" type="body"/>
          </p:nvPr>
        </p:nvSpPr>
        <p:spPr>
          <a:xfrm>
            <a:off x="238539" y="1825625"/>
            <a:ext cx="8664438"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rgbClr val="3C78D8"/>
              </a:buClr>
              <a:buSzPct val="25000"/>
              <a:buFont typeface="Corbel"/>
              <a:buNone/>
            </a:pPr>
            <a:r>
              <a:rPr b="0" i="1" lang="en-US" sz="2700" u="none" cap="none" strike="noStrike">
                <a:solidFill>
                  <a:srgbClr val="3C78D8"/>
                </a:solidFill>
                <a:latin typeface="Corbel"/>
                <a:ea typeface="Corbel"/>
                <a:cs typeface="Corbel"/>
                <a:sym typeface="Corbel"/>
              </a:rPr>
              <a:t>Feature matrix (X)</a:t>
            </a:r>
          </a:p>
          <a:p>
            <a:pPr indent="228600" lvl="0" marL="0" marR="0" rtl="0" algn="l">
              <a:lnSpc>
                <a:spcPct val="90000"/>
              </a:lnSpc>
              <a:spcBef>
                <a:spcPts val="1000"/>
              </a:spcBef>
              <a:spcAft>
                <a:spcPts val="0"/>
              </a:spcAft>
              <a:buClr>
                <a:schemeClr val="accent1"/>
              </a:buClr>
              <a:buSzPct val="25000"/>
              <a:buFont typeface="Corbel"/>
              <a:buNone/>
            </a:pPr>
            <a:r>
              <a:rPr b="0" i="0" lang="en-US" sz="2700" u="none" cap="none" strike="noStrike">
                <a:solidFill>
                  <a:schemeClr val="accent1"/>
                </a:solidFill>
                <a:latin typeface="Corbel"/>
                <a:ea typeface="Corbel"/>
                <a:cs typeface="Corbel"/>
                <a:sym typeface="Corbel"/>
              </a:rPr>
              <a:t>All features generated from biz, user, review dataframes</a:t>
            </a:r>
          </a:p>
          <a:p>
            <a:pPr indent="0" lvl="0" marL="0" marR="0" rtl="0" algn="l">
              <a:lnSpc>
                <a:spcPct val="90000"/>
              </a:lnSpc>
              <a:spcBef>
                <a:spcPts val="1000"/>
              </a:spcBef>
              <a:spcAft>
                <a:spcPts val="0"/>
              </a:spcAft>
              <a:buClr>
                <a:srgbClr val="3C78D8"/>
              </a:buClr>
              <a:buSzPct val="25000"/>
              <a:buFont typeface="Corbel"/>
              <a:buNone/>
            </a:pPr>
            <a:r>
              <a:rPr b="0" i="1" lang="en-US" sz="2700" u="none" cap="none" strike="noStrike">
                <a:solidFill>
                  <a:srgbClr val="3C78D8"/>
                </a:solidFill>
                <a:latin typeface="Corbel"/>
                <a:ea typeface="Corbel"/>
                <a:cs typeface="Corbel"/>
                <a:sym typeface="Corbel"/>
              </a:rPr>
              <a:t>Target array (y)</a:t>
            </a:r>
          </a:p>
          <a:p>
            <a:pPr indent="228600" lvl="0" marL="0" marR="0" rtl="0" algn="l">
              <a:lnSpc>
                <a:spcPct val="90000"/>
              </a:lnSpc>
              <a:spcBef>
                <a:spcPts val="1000"/>
              </a:spcBef>
              <a:spcAft>
                <a:spcPts val="0"/>
              </a:spcAft>
              <a:buClr>
                <a:schemeClr val="accent1"/>
              </a:buClr>
              <a:buSzPct val="25000"/>
              <a:buFont typeface="Corbel"/>
              <a:buNone/>
            </a:pPr>
            <a:r>
              <a:rPr b="0" i="0" lang="en-US" sz="2700" u="none" cap="none" strike="noStrike">
                <a:solidFill>
                  <a:schemeClr val="accent1"/>
                </a:solidFill>
                <a:latin typeface="Corbel"/>
                <a:ea typeface="Corbel"/>
                <a:cs typeface="Corbel"/>
                <a:sym typeface="Corbel"/>
              </a:rPr>
              <a:t>What we predict: Whether the review is Five-star or not</a:t>
            </a:r>
          </a:p>
        </p:txBody>
      </p:sp>
      <p:pic>
        <p:nvPicPr>
          <p:cNvPr id="459" name="Shape 459"/>
          <p:cNvPicPr preferRelativeResize="0"/>
          <p:nvPr/>
        </p:nvPicPr>
        <p:blipFill rotWithShape="1">
          <a:blip r:embed="rId3">
            <a:alphaModFix/>
          </a:blip>
          <a:srcRect b="0" l="0" r="0" t="0"/>
          <a:stretch/>
        </p:blipFill>
        <p:spPr>
          <a:xfrm>
            <a:off x="542524" y="3983887"/>
            <a:ext cx="8335990" cy="137092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ph idx="1" type="body"/>
          </p:nvPr>
        </p:nvSpPr>
        <p:spPr>
          <a:xfrm>
            <a:off x="238539" y="1825625"/>
            <a:ext cx="8664438"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Corbel"/>
              <a:buNone/>
            </a:pPr>
            <a:r>
              <a:rPr b="0" i="0" lang="en-US" sz="2400" u="none" cap="none" strike="noStrike">
                <a:solidFill>
                  <a:schemeClr val="accent1"/>
                </a:solidFill>
                <a:latin typeface="Corbel"/>
                <a:ea typeface="Corbel"/>
                <a:cs typeface="Corbel"/>
                <a:sym typeface="Corbel"/>
              </a:rPr>
              <a:t>Training set: used for an machine learning algorithm to train from</a:t>
            </a:r>
          </a:p>
          <a:p>
            <a:pPr indent="0" lvl="0" marL="0" marR="0" rtl="0" algn="l">
              <a:lnSpc>
                <a:spcPct val="90000"/>
              </a:lnSpc>
              <a:spcBef>
                <a:spcPts val="1000"/>
              </a:spcBef>
              <a:spcAft>
                <a:spcPts val="0"/>
              </a:spcAft>
              <a:buClr>
                <a:schemeClr val="accent1"/>
              </a:buClr>
              <a:buSzPct val="25000"/>
              <a:buFont typeface="Corbel"/>
              <a:buNone/>
            </a:pPr>
            <a:r>
              <a:rPr b="0" i="0" lang="en-US" sz="2400" u="none" cap="none" strike="noStrike">
                <a:solidFill>
                  <a:schemeClr val="accent1"/>
                </a:solidFill>
                <a:latin typeface="Corbel"/>
                <a:ea typeface="Corbel"/>
                <a:cs typeface="Corbel"/>
                <a:sym typeface="Corbel"/>
              </a:rPr>
              <a:t>Testing set: used to to estimate / evaluate how well the model has been trained</a:t>
            </a:r>
          </a:p>
          <a:p>
            <a:pPr indent="0" lvl="0" marL="0" marR="0" rtl="0" algn="l">
              <a:lnSpc>
                <a:spcPct val="90000"/>
              </a:lnSpc>
              <a:spcBef>
                <a:spcPts val="1000"/>
              </a:spcBef>
              <a:spcAft>
                <a:spcPts val="0"/>
              </a:spcAft>
              <a:buClr>
                <a:schemeClr val="accent1"/>
              </a:buClr>
              <a:buSzPct val="25000"/>
              <a:buFont typeface="Corbel"/>
              <a:buNone/>
            </a:pPr>
            <a:r>
              <a:rPr b="0" i="0" lang="en-US" sz="2400" u="none" cap="none" strike="noStrike">
                <a:solidFill>
                  <a:schemeClr val="accent1"/>
                </a:solidFill>
                <a:latin typeface="Corbel"/>
                <a:ea typeface="Corbel"/>
                <a:cs typeface="Corbel"/>
                <a:sym typeface="Corbel"/>
              </a:rPr>
              <a:t>Split them s.t. we don’t evaluate on the same dataset we train from</a:t>
            </a:r>
          </a:p>
        </p:txBody>
      </p:sp>
      <p:sp>
        <p:nvSpPr>
          <p:cNvPr descr="Shape 288" id="465" name="Shape 465"/>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Split Training and Testing Set</a:t>
            </a:r>
          </a:p>
        </p:txBody>
      </p:sp>
      <p:pic>
        <p:nvPicPr>
          <p:cNvPr descr="Shape 289" id="466" name="Shape 466"/>
          <p:cNvPicPr preferRelativeResize="0"/>
          <p:nvPr/>
        </p:nvPicPr>
        <p:blipFill rotWithShape="1">
          <a:blip r:embed="rId3">
            <a:alphaModFix/>
          </a:blip>
          <a:srcRect b="0" l="0" r="0" t="0"/>
          <a:stretch/>
        </p:blipFill>
        <p:spPr>
          <a:xfrm>
            <a:off x="307749" y="3638574"/>
            <a:ext cx="8748806" cy="1296054"/>
          </a:xfrm>
          <a:prstGeom prst="rect">
            <a:avLst/>
          </a:prstGeom>
          <a:noFill/>
          <a:ln>
            <a:noFill/>
          </a:ln>
        </p:spPr>
      </p:pic>
      <p:pic>
        <p:nvPicPr>
          <p:cNvPr id="467" name="Shape 467"/>
          <p:cNvPicPr preferRelativeResize="0"/>
          <p:nvPr/>
        </p:nvPicPr>
        <p:blipFill rotWithShape="1">
          <a:blip r:embed="rId4">
            <a:alphaModFix/>
          </a:blip>
          <a:srcRect b="0" l="0" r="0" t="0"/>
          <a:stretch/>
        </p:blipFill>
        <p:spPr>
          <a:xfrm>
            <a:off x="1603503" y="5018165"/>
            <a:ext cx="5304668" cy="89749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descr="Shape 307" id="472" name="Shape 472"/>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Model: Logistic Regression (LR)</a:t>
            </a:r>
          </a:p>
        </p:txBody>
      </p:sp>
      <p:sp>
        <p:nvSpPr>
          <p:cNvPr descr="Shape 306" id="473" name="Shape 473"/>
          <p:cNvSpPr txBox="1"/>
          <p:nvPr>
            <p:ph idx="1" type="body"/>
          </p:nvPr>
        </p:nvSpPr>
        <p:spPr>
          <a:xfrm>
            <a:off x="238539" y="1774825"/>
            <a:ext cx="8664438"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Corbel"/>
              <a:buNone/>
            </a:pPr>
            <a:r>
              <a:t/>
            </a:r>
            <a:endParaRPr b="0" i="1" sz="2400" u="none" cap="none" strike="noStrike">
              <a:solidFill>
                <a:srgbClr val="3C78D8"/>
              </a:solidFill>
              <a:latin typeface="Open Sans"/>
              <a:ea typeface="Open Sans"/>
              <a:cs typeface="Open Sans"/>
              <a:sym typeface="Open Sans"/>
            </a:endParaRPr>
          </a:p>
          <a:p>
            <a:pPr indent="228600" lvl="0" marL="0" marR="0" rtl="0" algn="l">
              <a:lnSpc>
                <a:spcPct val="90000"/>
              </a:lnSpc>
              <a:spcBef>
                <a:spcPts val="100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Estimates the probability of a </a:t>
            </a:r>
            <a:r>
              <a:rPr b="1" i="0" lang="en-US" sz="3000" u="none" cap="none" strike="noStrike">
                <a:solidFill>
                  <a:schemeClr val="accent1"/>
                </a:solidFill>
                <a:latin typeface="Open Sans"/>
                <a:ea typeface="Open Sans"/>
                <a:cs typeface="Open Sans"/>
                <a:sym typeface="Open Sans"/>
              </a:rPr>
              <a:t>binary</a:t>
            </a:r>
            <a:r>
              <a:rPr b="0" i="0" lang="en-US" sz="3000" u="none" cap="none" strike="noStrike">
                <a:solidFill>
                  <a:schemeClr val="accent1"/>
                </a:solidFill>
                <a:latin typeface="Corbel"/>
                <a:ea typeface="Corbel"/>
                <a:cs typeface="Corbel"/>
                <a:sym typeface="Corbel"/>
              </a:rPr>
              <a:t> response based on the features</a:t>
            </a:r>
          </a:p>
          <a:p>
            <a:pPr indent="0" lvl="0" marL="0" marR="0" rtl="0" algn="l">
              <a:lnSpc>
                <a:spcPct val="90000"/>
              </a:lnSpc>
              <a:spcBef>
                <a:spcPts val="1000"/>
              </a:spcBef>
              <a:spcAft>
                <a:spcPts val="0"/>
              </a:spcAft>
              <a:buClr>
                <a:schemeClr val="accent1"/>
              </a:buClr>
              <a:buSzPct val="25000"/>
              <a:buFont typeface="Corbel"/>
              <a:buNone/>
            </a:pPr>
            <a:r>
              <a:t/>
            </a:r>
            <a:endParaRPr b="0" i="0" sz="3000" u="none" cap="none" strike="noStrike">
              <a:solidFill>
                <a:schemeClr val="accent1"/>
              </a:solidFill>
              <a:latin typeface="Corbel"/>
              <a:ea typeface="Corbel"/>
              <a:cs typeface="Corbel"/>
              <a:sym typeface="Corbel"/>
            </a:endParaRPr>
          </a:p>
          <a:p>
            <a:pPr indent="228600" lvl="0" marL="0" marR="0" rtl="0" algn="l">
              <a:lnSpc>
                <a:spcPct val="90000"/>
              </a:lnSpc>
              <a:spcBef>
                <a:spcPts val="100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Here we estimate the probability of a review being five-star</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descr="Shape 312" id="478" name="Shape 478"/>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Normalize the Features</a:t>
            </a:r>
          </a:p>
        </p:txBody>
      </p:sp>
      <p:sp>
        <p:nvSpPr>
          <p:cNvPr descr="Shape 313" id="479" name="Shape 479"/>
          <p:cNvSpPr txBox="1"/>
          <p:nvPr>
            <p:ph idx="1" type="body"/>
          </p:nvPr>
        </p:nvSpPr>
        <p:spPr>
          <a:xfrm>
            <a:off x="238539" y="1825625"/>
            <a:ext cx="8664438"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Standardize features by removing the mean and scaling to unit variance</a:t>
            </a:r>
          </a:p>
          <a:p>
            <a:pPr indent="0" lvl="0" marL="0" marR="0" rtl="0" algn="l">
              <a:lnSpc>
                <a:spcPct val="90000"/>
              </a:lnSpc>
              <a:spcBef>
                <a:spcPts val="100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  Logistic Regression requires all features normalized</a:t>
            </a:r>
          </a:p>
        </p:txBody>
      </p:sp>
      <p:pic>
        <p:nvPicPr>
          <p:cNvPr id="480" name="Shape 480"/>
          <p:cNvPicPr preferRelativeResize="0"/>
          <p:nvPr/>
        </p:nvPicPr>
        <p:blipFill rotWithShape="1">
          <a:blip r:embed="rId3">
            <a:alphaModFix/>
          </a:blip>
          <a:srcRect b="0" l="0" r="0" t="0"/>
          <a:stretch/>
        </p:blipFill>
        <p:spPr>
          <a:xfrm>
            <a:off x="620696" y="3567774"/>
            <a:ext cx="7859144" cy="18975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descr="Content Placeholder 2" id="127" name="Shape 127"/>
          <p:cNvSpPr txBox="1"/>
          <p:nvPr>
            <p:ph idx="1" type="body"/>
          </p:nvPr>
        </p:nvSpPr>
        <p:spPr>
          <a:xfrm>
            <a:off x="238539" y="1825625"/>
            <a:ext cx="8664438" cy="4215411"/>
          </a:xfrm>
          <a:prstGeom prst="rect">
            <a:avLst/>
          </a:prstGeom>
          <a:noFill/>
          <a:ln>
            <a:noFill/>
          </a:ln>
        </p:spPr>
        <p:txBody>
          <a:bodyPr anchorCtr="0" anchor="t" bIns="45700" lIns="45700" rIns="45700" wrap="square" tIns="45700">
            <a:noAutofit/>
          </a:bodyPr>
          <a:lstStyle/>
          <a:p>
            <a:pPr indent="-342900" lvl="0" marL="342900" marR="0" rtl="0" algn="l">
              <a:lnSpc>
                <a:spcPct val="90000"/>
              </a:lnSpc>
              <a:spcBef>
                <a:spcPts val="0"/>
              </a:spcBef>
              <a:spcAft>
                <a:spcPts val="0"/>
              </a:spcAft>
              <a:buClr>
                <a:schemeClr val="accent1"/>
              </a:buClr>
              <a:buSzPct val="100000"/>
              <a:buFont typeface="Arial"/>
              <a:buChar char="•"/>
            </a:pPr>
            <a:r>
              <a:rPr b="1" i="0" lang="en-US" sz="2400" u="none" cap="none" strike="noStrike">
                <a:solidFill>
                  <a:schemeClr val="accent1"/>
                </a:solidFill>
                <a:latin typeface="Arial"/>
                <a:ea typeface="Arial"/>
                <a:cs typeface="Arial"/>
                <a:sym typeface="Arial"/>
              </a:rPr>
              <a:t>Is the evolution of the </a:t>
            </a:r>
            <a:r>
              <a:rPr b="1" i="1" lang="en-US" sz="2400" u="none" cap="none" strike="noStrike">
                <a:solidFill>
                  <a:schemeClr val="accent1"/>
                </a:solidFill>
                <a:latin typeface="Arial"/>
                <a:ea typeface="Arial"/>
                <a:cs typeface="Arial"/>
                <a:sym typeface="Arial"/>
              </a:rPr>
              <a:t>IPython Notebook</a:t>
            </a:r>
            <a:r>
              <a:rPr b="1" i="0" lang="en-US" sz="2400" u="none" cap="none" strike="noStrike">
                <a:solidFill>
                  <a:schemeClr val="accent1"/>
                </a:solidFill>
                <a:latin typeface="Arial"/>
                <a:ea typeface="Arial"/>
                <a:cs typeface="Arial"/>
                <a:sym typeface="Arial"/>
              </a:rPr>
              <a:t> into a language agnostic computing environment supporting 60+ programming languages including Python, R, Julia, and many others.</a:t>
            </a:r>
          </a:p>
        </p:txBody>
      </p:sp>
      <p:sp>
        <p:nvSpPr>
          <p:cNvPr descr="Shape 275" id="128" name="Shape 128"/>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Jupyter Notebook</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descr="Shape 326" id="485" name="Shape 485"/>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Cross Validation</a:t>
            </a:r>
          </a:p>
        </p:txBody>
      </p:sp>
      <p:sp>
        <p:nvSpPr>
          <p:cNvPr descr="Shape 325" id="486" name="Shape 486"/>
          <p:cNvSpPr txBox="1"/>
          <p:nvPr>
            <p:ph idx="1" type="body"/>
          </p:nvPr>
        </p:nvSpPr>
        <p:spPr>
          <a:xfrm>
            <a:off x="238539" y="1825625"/>
            <a:ext cx="8664438"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Corbel"/>
              <a:buNone/>
            </a:pPr>
            <a:r>
              <a:rPr b="0" i="0" lang="en-US" sz="2700" u="none" cap="none" strike="noStrike">
                <a:solidFill>
                  <a:schemeClr val="accent1"/>
                </a:solidFill>
                <a:latin typeface="Corbel"/>
                <a:ea typeface="Corbel"/>
                <a:cs typeface="Corbel"/>
                <a:sym typeface="Corbel"/>
              </a:rPr>
              <a:t>Holding out a portion of the training data for model validation, and do this for `n_folds`</a:t>
            </a:r>
          </a:p>
          <a:p>
            <a:pPr indent="228600" lvl="0" marL="0" marR="0" rtl="0" algn="l">
              <a:lnSpc>
                <a:spcPct val="90000"/>
              </a:lnSpc>
              <a:spcBef>
                <a:spcPts val="1000"/>
              </a:spcBef>
              <a:spcAft>
                <a:spcPts val="0"/>
              </a:spcAft>
              <a:buClr>
                <a:schemeClr val="accent1"/>
              </a:buClr>
              <a:buSzPct val="25000"/>
              <a:buFont typeface="Corbel"/>
              <a:buNone/>
            </a:pPr>
            <a:r>
              <a:rPr b="0" i="0" lang="en-US" sz="2700" u="none" cap="none" strike="noStrike">
                <a:solidFill>
                  <a:schemeClr val="accent1"/>
                </a:solidFill>
                <a:latin typeface="Corbel"/>
                <a:ea typeface="Corbel"/>
                <a:cs typeface="Corbel"/>
                <a:sym typeface="Corbel"/>
              </a:rPr>
              <a:t>Ensure that the model does not overfit the training data</a:t>
            </a:r>
          </a:p>
          <a:p>
            <a:pPr indent="228600" lvl="0" marL="0" marR="0" rtl="0" algn="l">
              <a:lnSpc>
                <a:spcPct val="90000"/>
              </a:lnSpc>
              <a:spcBef>
                <a:spcPts val="1000"/>
              </a:spcBef>
              <a:spcAft>
                <a:spcPts val="0"/>
              </a:spcAft>
              <a:buClr>
                <a:schemeClr val="accent1"/>
              </a:buClr>
              <a:buSzPct val="25000"/>
              <a:buFont typeface="Corbel"/>
              <a:buNone/>
            </a:pPr>
            <a:r>
              <a:rPr b="0" i="0" lang="en-US" sz="2700" u="none" cap="none" strike="noStrike">
                <a:solidFill>
                  <a:schemeClr val="accent1"/>
                </a:solidFill>
                <a:latin typeface="Corbel"/>
                <a:ea typeface="Corbel"/>
                <a:cs typeface="Corbel"/>
                <a:sym typeface="Corbel"/>
              </a:rPr>
              <a:t>Select optimal model parameters</a:t>
            </a:r>
          </a:p>
        </p:txBody>
      </p:sp>
      <p:pic>
        <p:nvPicPr>
          <p:cNvPr descr="Shape 327" id="487" name="Shape 487"/>
          <p:cNvPicPr preferRelativeResize="0"/>
          <p:nvPr/>
        </p:nvPicPr>
        <p:blipFill rotWithShape="1">
          <a:blip r:embed="rId3">
            <a:alphaModFix/>
          </a:blip>
          <a:srcRect b="0" l="0" r="0" t="0"/>
          <a:stretch/>
        </p:blipFill>
        <p:spPr>
          <a:xfrm>
            <a:off x="618624" y="3988225"/>
            <a:ext cx="7967589" cy="154379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descr="Shape 332" id="492" name="Shape 492"/>
          <p:cNvSpPr txBox="1"/>
          <p:nvPr>
            <p:ph type="title"/>
          </p:nvPr>
        </p:nvSpPr>
        <p:spPr>
          <a:xfrm>
            <a:off x="0" y="0"/>
            <a:ext cx="9139239"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Step 5</a:t>
            </a:r>
          </a:p>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Evaluate the Model </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b="0" l="0" r="0" t="0"/>
          <a:stretch/>
        </p:blipFill>
        <p:spPr>
          <a:xfrm>
            <a:off x="418649" y="4956245"/>
            <a:ext cx="9036406" cy="1064082"/>
          </a:xfrm>
          <a:prstGeom prst="rect">
            <a:avLst/>
          </a:prstGeom>
          <a:noFill/>
          <a:ln>
            <a:noFill/>
          </a:ln>
        </p:spPr>
      </p:pic>
      <p:sp>
        <p:nvSpPr>
          <p:cNvPr descr="Shape 337" id="498" name="Shape 498"/>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Metrics</a:t>
            </a:r>
          </a:p>
        </p:txBody>
      </p:sp>
      <p:pic>
        <p:nvPicPr>
          <p:cNvPr descr="Shape 339" id="499" name="Shape 499"/>
          <p:cNvPicPr preferRelativeResize="0"/>
          <p:nvPr/>
        </p:nvPicPr>
        <p:blipFill rotWithShape="1">
          <a:blip r:embed="rId4">
            <a:alphaModFix/>
          </a:blip>
          <a:srcRect b="0" l="0" r="0" t="0"/>
          <a:stretch/>
        </p:blipFill>
        <p:spPr>
          <a:xfrm>
            <a:off x="44474" y="2866975"/>
            <a:ext cx="8982198" cy="1867275"/>
          </a:xfrm>
          <a:prstGeom prst="rect">
            <a:avLst/>
          </a:prstGeom>
          <a:noFill/>
          <a:ln>
            <a:noFill/>
          </a:ln>
        </p:spPr>
      </p:pic>
      <p:sp>
        <p:nvSpPr>
          <p:cNvPr descr="Shape 340" id="500" name="Shape 500"/>
          <p:cNvSpPr/>
          <p:nvPr/>
        </p:nvSpPr>
        <p:spPr>
          <a:xfrm>
            <a:off x="2513800" y="5608449"/>
            <a:ext cx="1982701" cy="515701"/>
          </a:xfrm>
          <a:prstGeom prst="ellipse">
            <a:avLst/>
          </a:prstGeom>
          <a:noFill/>
          <a:ln cap="flat" cmpd="sng" w="12700">
            <a:solidFill>
              <a:srgbClr val="FF0000"/>
            </a:solidFill>
            <a:prstDash val="solid"/>
            <a:round/>
            <a:headEnd len="med" w="med" type="none"/>
            <a:tailEnd len="med" w="med" type="none"/>
          </a:ln>
        </p:spPr>
        <p:txBody>
          <a:bodyPr anchorCtr="0" anchor="ctr" bIns="45700" lIns="45700" rIns="45700" wrap="square" tIns="45700">
            <a:noAutofit/>
          </a:bodyPr>
          <a:lstStyle/>
          <a:p>
            <a:pPr indent="0" lvl="0" marL="0" marR="0" rtl="0" algn="l">
              <a:lnSpc>
                <a:spcPct val="100000"/>
              </a:lnSpc>
              <a:spcBef>
                <a:spcPts val="0"/>
              </a:spcBef>
              <a:spcAft>
                <a:spcPts val="0"/>
              </a:spcAft>
              <a:buClr>
                <a:srgbClr val="FF0000"/>
              </a:buClr>
              <a:buFont typeface="Corbel"/>
              <a:buNone/>
            </a:pPr>
            <a:r>
              <a:t/>
            </a:r>
            <a:endParaRPr b="0" i="0" sz="1800" u="none" cap="none" strike="noStrike">
              <a:solidFill>
                <a:srgbClr val="FF0000"/>
              </a:solidFill>
              <a:latin typeface="Corbel"/>
              <a:ea typeface="Corbel"/>
              <a:cs typeface="Corbel"/>
              <a:sym typeface="Corbel"/>
            </a:endParaRPr>
          </a:p>
        </p:txBody>
      </p:sp>
      <p:sp>
        <p:nvSpPr>
          <p:cNvPr id="501" name="Shape 501"/>
          <p:cNvSpPr txBox="1"/>
          <p:nvPr>
            <p:ph idx="1" type="body"/>
          </p:nvPr>
        </p:nvSpPr>
        <p:spPr>
          <a:xfrm>
            <a:off x="200439" y="1825625"/>
            <a:ext cx="8664438"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Corbel"/>
              <a:buNone/>
            </a:pPr>
            <a:r>
              <a:rPr b="0" i="0" lang="en-US" sz="2400" u="none" cap="none" strike="noStrike">
                <a:solidFill>
                  <a:schemeClr val="accent1"/>
                </a:solidFill>
                <a:latin typeface="Corbel"/>
                <a:ea typeface="Corbel"/>
                <a:cs typeface="Corbel"/>
                <a:sym typeface="Corbel"/>
              </a:rPr>
              <a:t>Accuracy: </a:t>
            </a:r>
            <a:br>
              <a:rPr b="0" i="0" lang="en-US" sz="2400" u="none" cap="none" strike="noStrike">
                <a:solidFill>
                  <a:schemeClr val="accent1"/>
                </a:solidFill>
                <a:latin typeface="Corbel"/>
                <a:ea typeface="Corbel"/>
                <a:cs typeface="Corbel"/>
                <a:sym typeface="Corbel"/>
              </a:rPr>
            </a:br>
            <a:r>
              <a:rPr b="0" i="0" lang="en-US" sz="2400" u="none" cap="none" strike="noStrike">
                <a:solidFill>
                  <a:schemeClr val="accent1"/>
                </a:solidFill>
                <a:latin typeface="Corbel"/>
                <a:ea typeface="Corbel"/>
                <a:cs typeface="Corbel"/>
                <a:sym typeface="Corbel"/>
              </a:rPr>
              <a:t>Percentage of labels correctly predicted. The higher the better.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descr="Shape 346" id="506" name="Shape 506"/>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Evaluation via Confusion Matrix</a:t>
            </a:r>
          </a:p>
        </p:txBody>
      </p:sp>
      <p:pic>
        <p:nvPicPr>
          <p:cNvPr id="507" name="Shape 507"/>
          <p:cNvPicPr preferRelativeResize="0"/>
          <p:nvPr/>
        </p:nvPicPr>
        <p:blipFill rotWithShape="1">
          <a:blip r:embed="rId3">
            <a:alphaModFix/>
          </a:blip>
          <a:srcRect b="0" l="0" r="0" t="0"/>
          <a:stretch/>
        </p:blipFill>
        <p:spPr>
          <a:xfrm>
            <a:off x="1971862" y="1602745"/>
            <a:ext cx="5242527" cy="5138102"/>
          </a:xfrm>
          <a:prstGeom prst="rect">
            <a:avLst/>
          </a:prstGeom>
          <a:noFill/>
          <a:ln>
            <a:noFill/>
          </a:ln>
        </p:spPr>
      </p:pic>
      <p:grpSp>
        <p:nvGrpSpPr>
          <p:cNvPr id="508" name="Shape 508"/>
          <p:cNvGrpSpPr/>
          <p:nvPr/>
        </p:nvGrpSpPr>
        <p:grpSpPr>
          <a:xfrm>
            <a:off x="2892845" y="2720898"/>
            <a:ext cx="3403009" cy="3539627"/>
            <a:chOff x="0" y="0"/>
            <a:chExt cx="3403008" cy="3539626"/>
          </a:xfrm>
        </p:grpSpPr>
        <p:sp>
          <p:nvSpPr>
            <p:cNvPr descr="Shape 348" id="509" name="Shape 509"/>
            <p:cNvSpPr/>
            <p:nvPr/>
          </p:nvSpPr>
          <p:spPr>
            <a:xfrm>
              <a:off x="1831421" y="0"/>
              <a:ext cx="1522880" cy="1502410"/>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0C141A"/>
                </a:buClr>
                <a:buSzPct val="25000"/>
                <a:buFont typeface="Corbel"/>
                <a:buNone/>
              </a:pPr>
              <a:r>
                <a:rPr b="1" i="0" lang="en-US" sz="1800" u="none" cap="none" strike="noStrike">
                  <a:solidFill>
                    <a:srgbClr val="0C141A"/>
                  </a:solidFill>
                  <a:latin typeface="Corbel"/>
                  <a:ea typeface="Corbel"/>
                  <a:cs typeface="Corbel"/>
                  <a:sym typeface="Corbel"/>
                </a:rPr>
                <a:t>False</a:t>
              </a:r>
            </a:p>
            <a:p>
              <a:pPr indent="0" lvl="0" marL="0" marR="0" rtl="0" algn="l">
                <a:lnSpc>
                  <a:spcPct val="100000"/>
                </a:lnSpc>
                <a:spcBef>
                  <a:spcPts val="0"/>
                </a:spcBef>
                <a:spcAft>
                  <a:spcPts val="0"/>
                </a:spcAft>
                <a:buClr>
                  <a:srgbClr val="0C141A"/>
                </a:buClr>
                <a:buSzPct val="25000"/>
                <a:buFont typeface="Corbel"/>
                <a:buNone/>
              </a:pPr>
              <a:r>
                <a:rPr b="1" i="0" lang="en-US" sz="1800" u="none" cap="none" strike="noStrike">
                  <a:solidFill>
                    <a:srgbClr val="0C141A"/>
                  </a:solidFill>
                  <a:latin typeface="Corbel"/>
                  <a:ea typeface="Corbel"/>
                  <a:cs typeface="Corbel"/>
                  <a:sym typeface="Corbel"/>
                </a:rPr>
                <a:t>Positive</a:t>
              </a:r>
            </a:p>
            <a:p>
              <a:pPr indent="0" lvl="0" marL="0" marR="0" rtl="0" algn="l">
                <a:lnSpc>
                  <a:spcPct val="100000"/>
                </a:lnSpc>
                <a:spcBef>
                  <a:spcPts val="0"/>
                </a:spcBef>
                <a:spcAft>
                  <a:spcPts val="0"/>
                </a:spcAft>
                <a:buClr>
                  <a:srgbClr val="0C141A"/>
                </a:buClr>
                <a:buFont typeface="Corbel"/>
                <a:buNone/>
              </a:pPr>
              <a:r>
                <a:t/>
              </a:r>
              <a:endParaRPr b="1" i="0" sz="1800" u="none" cap="none" strike="noStrike">
                <a:solidFill>
                  <a:srgbClr val="0C141A"/>
                </a:solidFill>
                <a:latin typeface="Corbel"/>
                <a:ea typeface="Corbel"/>
                <a:cs typeface="Corbel"/>
                <a:sym typeface="Corbel"/>
              </a:endParaRPr>
            </a:p>
            <a:p>
              <a:pPr indent="0" lvl="0" marL="0" marR="0" rtl="0" algn="l">
                <a:lnSpc>
                  <a:spcPct val="100000"/>
                </a:lnSpc>
                <a:spcBef>
                  <a:spcPts val="0"/>
                </a:spcBef>
                <a:spcAft>
                  <a:spcPts val="0"/>
                </a:spcAft>
                <a:buClr>
                  <a:srgbClr val="0C141A"/>
                </a:buClr>
                <a:buSzPct val="25000"/>
                <a:buFont typeface="Corbel"/>
                <a:buNone/>
              </a:pPr>
              <a:r>
                <a:rPr b="1" i="0" lang="en-US" sz="1800" u="none" cap="none" strike="noStrike">
                  <a:solidFill>
                    <a:srgbClr val="0C141A"/>
                  </a:solidFill>
                  <a:latin typeface="Corbel"/>
                  <a:ea typeface="Corbel"/>
                  <a:cs typeface="Corbel"/>
                  <a:sym typeface="Corbel"/>
                </a:rPr>
                <a:t>0.18</a:t>
              </a:r>
            </a:p>
          </p:txBody>
        </p:sp>
        <p:sp>
          <p:nvSpPr>
            <p:cNvPr descr="Shape 349" id="510" name="Shape 510"/>
            <p:cNvSpPr/>
            <p:nvPr/>
          </p:nvSpPr>
          <p:spPr>
            <a:xfrm>
              <a:off x="35548" y="0"/>
              <a:ext cx="1522879" cy="1502410"/>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FFFFFF"/>
                </a:buClr>
                <a:buSzPct val="25000"/>
                <a:buFont typeface="Corbel"/>
                <a:buNone/>
              </a:pPr>
              <a:r>
                <a:rPr b="1" i="0" lang="en-US" sz="1800" u="none" cap="none" strike="noStrike">
                  <a:solidFill>
                    <a:srgbClr val="FFFFFF"/>
                  </a:solidFill>
                  <a:latin typeface="Corbel"/>
                  <a:ea typeface="Corbel"/>
                  <a:cs typeface="Corbel"/>
                  <a:sym typeface="Corbel"/>
                </a:rPr>
                <a:t>True</a:t>
              </a:r>
            </a:p>
            <a:p>
              <a:pPr indent="0" lvl="0" marL="0" marR="0" rtl="0" algn="l">
                <a:lnSpc>
                  <a:spcPct val="100000"/>
                </a:lnSpc>
                <a:spcBef>
                  <a:spcPts val="0"/>
                </a:spcBef>
                <a:spcAft>
                  <a:spcPts val="0"/>
                </a:spcAft>
                <a:buClr>
                  <a:srgbClr val="FFFFFF"/>
                </a:buClr>
                <a:buSzPct val="25000"/>
                <a:buFont typeface="Corbel"/>
                <a:buNone/>
              </a:pPr>
              <a:r>
                <a:rPr b="1" i="0" lang="en-US" sz="1800" u="none" cap="none" strike="noStrike">
                  <a:solidFill>
                    <a:srgbClr val="FFFFFF"/>
                  </a:solidFill>
                  <a:latin typeface="Corbel"/>
                  <a:ea typeface="Corbel"/>
                  <a:cs typeface="Corbel"/>
                  <a:sym typeface="Corbel"/>
                </a:rPr>
                <a:t>Negative</a:t>
              </a:r>
            </a:p>
            <a:p>
              <a:pPr indent="0" lvl="0" marL="0" marR="0" rtl="0" algn="l">
                <a:lnSpc>
                  <a:spcPct val="100000"/>
                </a:lnSpc>
                <a:spcBef>
                  <a:spcPts val="0"/>
                </a:spcBef>
                <a:spcAft>
                  <a:spcPts val="0"/>
                </a:spcAft>
                <a:buClr>
                  <a:srgbClr val="0C141A"/>
                </a:buClr>
                <a:buFont typeface="Corbel"/>
                <a:buNone/>
              </a:pPr>
              <a:r>
                <a:t/>
              </a:r>
              <a:endParaRPr b="0" i="0" sz="1800" u="none" cap="none" strike="noStrike">
                <a:solidFill>
                  <a:srgbClr val="FFFFFF"/>
                </a:solidFill>
                <a:latin typeface="Corbel"/>
                <a:ea typeface="Corbel"/>
                <a:cs typeface="Corbel"/>
                <a:sym typeface="Corbel"/>
              </a:endParaRPr>
            </a:p>
            <a:p>
              <a:pPr indent="0" lvl="0" marL="0" marR="0" rtl="0" algn="l">
                <a:lnSpc>
                  <a:spcPct val="100000"/>
                </a:lnSpc>
                <a:spcBef>
                  <a:spcPts val="0"/>
                </a:spcBef>
                <a:spcAft>
                  <a:spcPts val="0"/>
                </a:spcAft>
                <a:buClr>
                  <a:srgbClr val="FFFFFF"/>
                </a:buClr>
                <a:buSzPct val="25000"/>
                <a:buFont typeface="Corbel"/>
                <a:buNone/>
              </a:pPr>
              <a:r>
                <a:rPr b="1" i="0" lang="en-US" sz="1800" u="none" cap="none" strike="noStrike">
                  <a:solidFill>
                    <a:srgbClr val="FFFFFF"/>
                  </a:solidFill>
                  <a:latin typeface="Corbel"/>
                  <a:ea typeface="Corbel"/>
                  <a:cs typeface="Corbel"/>
                  <a:sym typeface="Corbel"/>
                </a:rPr>
                <a:t>0.82</a:t>
              </a:r>
            </a:p>
          </p:txBody>
        </p:sp>
        <p:sp>
          <p:nvSpPr>
            <p:cNvPr descr="Shape 350" id="511" name="Shape 511"/>
            <p:cNvSpPr/>
            <p:nvPr/>
          </p:nvSpPr>
          <p:spPr>
            <a:xfrm>
              <a:off x="0" y="1681116"/>
              <a:ext cx="1522879" cy="1502411"/>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0C141A"/>
                </a:buClr>
                <a:buSzPct val="25000"/>
                <a:buFont typeface="Corbel"/>
                <a:buNone/>
              </a:pPr>
              <a:r>
                <a:rPr b="1" i="0" lang="en-US" sz="1800" u="none" cap="none" strike="noStrike">
                  <a:solidFill>
                    <a:srgbClr val="0C141A"/>
                  </a:solidFill>
                  <a:latin typeface="Corbel"/>
                  <a:ea typeface="Corbel"/>
                  <a:cs typeface="Corbel"/>
                  <a:sym typeface="Corbel"/>
                </a:rPr>
                <a:t>False</a:t>
              </a:r>
            </a:p>
            <a:p>
              <a:pPr indent="0" lvl="0" marL="0" marR="0" rtl="0" algn="l">
                <a:lnSpc>
                  <a:spcPct val="100000"/>
                </a:lnSpc>
                <a:spcBef>
                  <a:spcPts val="0"/>
                </a:spcBef>
                <a:spcAft>
                  <a:spcPts val="0"/>
                </a:spcAft>
                <a:buClr>
                  <a:srgbClr val="0C141A"/>
                </a:buClr>
                <a:buSzPct val="25000"/>
                <a:buFont typeface="Corbel"/>
                <a:buNone/>
              </a:pPr>
              <a:r>
                <a:rPr b="1" i="0" lang="en-US" sz="1800" u="none" cap="none" strike="noStrike">
                  <a:solidFill>
                    <a:srgbClr val="0C141A"/>
                  </a:solidFill>
                  <a:latin typeface="Corbel"/>
                  <a:ea typeface="Corbel"/>
                  <a:cs typeface="Corbel"/>
                  <a:sym typeface="Corbel"/>
                </a:rPr>
                <a:t>Negative</a:t>
              </a:r>
            </a:p>
            <a:p>
              <a:pPr indent="0" lvl="0" marL="0" marR="0" rtl="0" algn="l">
                <a:lnSpc>
                  <a:spcPct val="100000"/>
                </a:lnSpc>
                <a:spcBef>
                  <a:spcPts val="0"/>
                </a:spcBef>
                <a:spcAft>
                  <a:spcPts val="0"/>
                </a:spcAft>
                <a:buClr>
                  <a:srgbClr val="0C141A"/>
                </a:buClr>
                <a:buFont typeface="Corbel"/>
                <a:buNone/>
              </a:pPr>
              <a:r>
                <a:t/>
              </a:r>
              <a:endParaRPr b="1" i="0" sz="1800" u="none" cap="none" strike="noStrike">
                <a:solidFill>
                  <a:srgbClr val="0C141A"/>
                </a:solidFill>
                <a:latin typeface="Corbel"/>
                <a:ea typeface="Corbel"/>
                <a:cs typeface="Corbel"/>
                <a:sym typeface="Corbel"/>
              </a:endParaRPr>
            </a:p>
            <a:p>
              <a:pPr indent="0" lvl="0" marL="0" marR="0" rtl="0" algn="l">
                <a:lnSpc>
                  <a:spcPct val="100000"/>
                </a:lnSpc>
                <a:spcBef>
                  <a:spcPts val="0"/>
                </a:spcBef>
                <a:spcAft>
                  <a:spcPts val="0"/>
                </a:spcAft>
                <a:buClr>
                  <a:srgbClr val="0C141A"/>
                </a:buClr>
                <a:buSzPct val="25000"/>
                <a:buFont typeface="Corbel"/>
                <a:buNone/>
              </a:pPr>
              <a:r>
                <a:rPr b="1" i="0" lang="en-US" sz="1800" u="none" cap="none" strike="noStrike">
                  <a:solidFill>
                    <a:srgbClr val="0C141A"/>
                  </a:solidFill>
                  <a:latin typeface="Corbel"/>
                  <a:ea typeface="Corbel"/>
                  <a:cs typeface="Corbel"/>
                  <a:sym typeface="Corbel"/>
                </a:rPr>
                <a:t>0.33</a:t>
              </a:r>
            </a:p>
          </p:txBody>
        </p:sp>
        <p:sp>
          <p:nvSpPr>
            <p:cNvPr descr="Shape 351" id="512" name="Shape 512"/>
            <p:cNvSpPr/>
            <p:nvPr/>
          </p:nvSpPr>
          <p:spPr>
            <a:xfrm>
              <a:off x="1831421" y="1718901"/>
              <a:ext cx="1571587" cy="1820725"/>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FFFFFF"/>
                </a:buClr>
                <a:buSzPct val="25000"/>
                <a:buFont typeface="Corbel"/>
                <a:buNone/>
              </a:pPr>
              <a:r>
                <a:rPr b="1" i="0" lang="en-US" sz="1800" u="none" cap="none" strike="noStrike">
                  <a:solidFill>
                    <a:srgbClr val="FFFFFF"/>
                  </a:solidFill>
                  <a:latin typeface="Corbel"/>
                  <a:ea typeface="Corbel"/>
                  <a:cs typeface="Corbel"/>
                  <a:sym typeface="Corbel"/>
                </a:rPr>
                <a:t>True</a:t>
              </a:r>
            </a:p>
            <a:p>
              <a:pPr indent="0" lvl="0" marL="0" marR="0" rtl="0" algn="l">
                <a:lnSpc>
                  <a:spcPct val="100000"/>
                </a:lnSpc>
                <a:spcBef>
                  <a:spcPts val="0"/>
                </a:spcBef>
                <a:spcAft>
                  <a:spcPts val="0"/>
                </a:spcAft>
                <a:buClr>
                  <a:srgbClr val="FFFFFF"/>
                </a:buClr>
                <a:buSzPct val="25000"/>
                <a:buFont typeface="Corbel"/>
                <a:buNone/>
              </a:pPr>
              <a:r>
                <a:rPr b="1" i="0" lang="en-US" sz="1800" u="none" cap="none" strike="noStrike">
                  <a:solidFill>
                    <a:srgbClr val="FFFFFF"/>
                  </a:solidFill>
                  <a:latin typeface="Corbel"/>
                  <a:ea typeface="Corbel"/>
                  <a:cs typeface="Corbel"/>
                  <a:sym typeface="Corbel"/>
                </a:rPr>
                <a:t>Positive</a:t>
              </a:r>
            </a:p>
            <a:p>
              <a:pPr indent="0" lvl="0" marL="0" marR="0" rtl="0" algn="l">
                <a:lnSpc>
                  <a:spcPct val="100000"/>
                </a:lnSpc>
                <a:spcBef>
                  <a:spcPts val="0"/>
                </a:spcBef>
                <a:spcAft>
                  <a:spcPts val="0"/>
                </a:spcAft>
                <a:buClr>
                  <a:srgbClr val="FFFFFF"/>
                </a:buClr>
                <a:buSzPct val="25000"/>
                <a:buFont typeface="Corbel"/>
                <a:buNone/>
              </a:pPr>
              <a:r>
                <a:rPr b="1" i="0" lang="en-US" sz="1800" u="none" cap="none" strike="noStrike">
                  <a:solidFill>
                    <a:srgbClr val="FFFFFF"/>
                  </a:solidFill>
                  <a:latin typeface="Corbel"/>
                  <a:ea typeface="Corbel"/>
                  <a:cs typeface="Corbel"/>
                  <a:sym typeface="Corbel"/>
                </a:rPr>
                <a:t>(Recall)</a:t>
              </a:r>
            </a:p>
            <a:p>
              <a:pPr indent="0" lvl="0" marL="0" marR="0" rtl="0" algn="l">
                <a:lnSpc>
                  <a:spcPct val="100000"/>
                </a:lnSpc>
                <a:spcBef>
                  <a:spcPts val="0"/>
                </a:spcBef>
                <a:spcAft>
                  <a:spcPts val="0"/>
                </a:spcAft>
                <a:buClr>
                  <a:srgbClr val="FFFFFF"/>
                </a:buClr>
                <a:buSzPct val="25000"/>
                <a:buFont typeface="Corbel"/>
                <a:buNone/>
              </a:pPr>
              <a:r>
                <a:rPr b="1" i="0" lang="en-US" sz="1800" u="none" cap="none" strike="noStrike">
                  <a:solidFill>
                    <a:srgbClr val="FFFFFF"/>
                  </a:solidFill>
                  <a:latin typeface="Corbel"/>
                  <a:ea typeface="Corbel"/>
                  <a:cs typeface="Corbel"/>
                  <a:sym typeface="Corbel"/>
                </a:rPr>
                <a:t>0.67</a:t>
              </a: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Shape 517"/>
          <p:cNvSpPr txBox="1"/>
          <p:nvPr>
            <p:ph type="title"/>
          </p:nvPr>
        </p:nvSpPr>
        <p:spPr>
          <a:xfrm>
            <a:off x="239842" y="1663700"/>
            <a:ext cx="3339178" cy="1600200"/>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200" u="none" cap="none" strike="noStrike">
                <a:solidFill>
                  <a:srgbClr val="0E4A76"/>
                </a:solidFill>
                <a:latin typeface="Source Sans Pro"/>
                <a:ea typeface="Source Sans Pro"/>
                <a:cs typeface="Source Sans Pro"/>
                <a:sym typeface="Source Sans Pro"/>
              </a:rPr>
              <a:t>Does It Work?</a:t>
            </a:r>
          </a:p>
        </p:txBody>
      </p:sp>
      <p:grpSp>
        <p:nvGrpSpPr>
          <p:cNvPr descr="Shape 150" id="518" name="Shape 518"/>
          <p:cNvGrpSpPr/>
          <p:nvPr/>
        </p:nvGrpSpPr>
        <p:grpSpPr>
          <a:xfrm>
            <a:off x="3692843" y="436078"/>
            <a:ext cx="4999605" cy="5542253"/>
            <a:chOff x="0" y="1901292"/>
            <a:chExt cx="4999603" cy="5542251"/>
          </a:xfrm>
        </p:grpSpPr>
        <p:sp>
          <p:nvSpPr>
            <p:cNvPr descr="Shape 151" id="519" name="Shape 519"/>
            <p:cNvSpPr/>
            <p:nvPr/>
          </p:nvSpPr>
          <p:spPr>
            <a:xfrm>
              <a:off x="0" y="1901292"/>
              <a:ext cx="4689901" cy="5542251"/>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0C141A"/>
                </a:buClr>
                <a:buSzPct val="25000"/>
                <a:buFont typeface="Corbel"/>
                <a:buNone/>
              </a:pPr>
              <a:r>
                <a:rPr b="0" i="0" lang="en-US" sz="4000" u="none" cap="none" strike="noStrike">
                  <a:solidFill>
                    <a:srgbClr val="0C141A"/>
                  </a:solidFill>
                  <a:latin typeface="Corbel"/>
                  <a:ea typeface="Corbel"/>
                  <a:cs typeface="Corbel"/>
                  <a:sym typeface="Corbel"/>
                </a:rPr>
                <a:t>Given users’ past reviews on Yelp</a:t>
              </a:r>
            </a:p>
            <a:p>
              <a:pPr indent="0" lvl="0" marL="0" marR="0" rtl="0" algn="l">
                <a:lnSpc>
                  <a:spcPct val="100000"/>
                </a:lnSpc>
                <a:spcBef>
                  <a:spcPts val="800"/>
                </a:spcBef>
                <a:spcAft>
                  <a:spcPts val="0"/>
                </a:spcAft>
                <a:buClr>
                  <a:srgbClr val="0C141A"/>
                </a:buClr>
                <a:buFont typeface="Corbel"/>
                <a:buNone/>
              </a:pPr>
              <a:r>
                <a:t/>
              </a:r>
              <a:endParaRPr b="0" i="0" sz="1000" u="none" cap="none" strike="noStrike">
                <a:solidFill>
                  <a:srgbClr val="0C141A"/>
                </a:solidFill>
                <a:latin typeface="Corbel"/>
                <a:ea typeface="Corbel"/>
                <a:cs typeface="Corbel"/>
                <a:sym typeface="Corbel"/>
              </a:endParaRPr>
            </a:p>
            <a:p>
              <a:pPr indent="0" lvl="0" marL="0" marR="0" rtl="0" algn="l">
                <a:lnSpc>
                  <a:spcPct val="100000"/>
                </a:lnSpc>
                <a:spcBef>
                  <a:spcPts val="800"/>
                </a:spcBef>
                <a:spcAft>
                  <a:spcPts val="0"/>
                </a:spcAft>
                <a:buClr>
                  <a:srgbClr val="0C141A"/>
                </a:buClr>
                <a:buSzPct val="25000"/>
                <a:buFont typeface="Corbel"/>
                <a:buNone/>
              </a:pPr>
              <a:r>
                <a:rPr b="0" i="0" lang="en-US" sz="4000" u="none" cap="none" strike="noStrike">
                  <a:solidFill>
                    <a:srgbClr val="0C141A"/>
                  </a:solidFill>
                  <a:latin typeface="Corbel"/>
                  <a:ea typeface="Corbel"/>
                  <a:cs typeface="Corbel"/>
                  <a:sym typeface="Corbel"/>
                </a:rPr>
                <a:t>When the user writes a review for a business she hasn't reviewed before</a:t>
              </a:r>
            </a:p>
            <a:p>
              <a:pPr indent="0" lvl="0" marL="0" marR="0" rtl="0" algn="l">
                <a:lnSpc>
                  <a:spcPct val="100000"/>
                </a:lnSpc>
                <a:spcBef>
                  <a:spcPts val="800"/>
                </a:spcBef>
                <a:spcAft>
                  <a:spcPts val="0"/>
                </a:spcAft>
                <a:buClr>
                  <a:srgbClr val="0C141A"/>
                </a:buClr>
                <a:buFont typeface="Corbel"/>
                <a:buNone/>
              </a:pPr>
              <a:r>
                <a:t/>
              </a:r>
              <a:endParaRPr b="0" i="0" sz="1000" u="none" cap="none" strike="noStrike">
                <a:solidFill>
                  <a:srgbClr val="0C141A"/>
                </a:solidFill>
                <a:latin typeface="Corbel"/>
                <a:ea typeface="Corbel"/>
                <a:cs typeface="Corbel"/>
                <a:sym typeface="Corbel"/>
              </a:endParaRPr>
            </a:p>
            <a:p>
              <a:pPr indent="0" lvl="0" marL="0" marR="0" rtl="0" algn="l">
                <a:lnSpc>
                  <a:spcPct val="100000"/>
                </a:lnSpc>
                <a:spcBef>
                  <a:spcPts val="800"/>
                </a:spcBef>
                <a:spcAft>
                  <a:spcPts val="0"/>
                </a:spcAft>
                <a:buClr>
                  <a:srgbClr val="0C141A"/>
                </a:buClr>
                <a:buSzPct val="25000"/>
                <a:buFont typeface="Corbel"/>
                <a:buNone/>
              </a:pPr>
              <a:r>
                <a:rPr b="0" i="0" lang="en-US" sz="4000" u="none" cap="none" strike="noStrike">
                  <a:solidFill>
                    <a:srgbClr val="0C141A"/>
                  </a:solidFill>
                  <a:latin typeface="Corbel"/>
                  <a:ea typeface="Corbel"/>
                  <a:cs typeface="Corbel"/>
                  <a:sym typeface="Corbel"/>
                </a:rPr>
                <a:t>Will it be a                   review?</a:t>
              </a:r>
            </a:p>
          </p:txBody>
        </p:sp>
        <p:pic>
          <p:nvPicPr>
            <p:cNvPr descr="Shape 152" id="520" name="Shape 520"/>
            <p:cNvPicPr preferRelativeResize="0"/>
            <p:nvPr/>
          </p:nvPicPr>
          <p:blipFill rotWithShape="1">
            <a:blip r:embed="rId3">
              <a:alphaModFix/>
            </a:blip>
            <a:srcRect b="0" l="0" r="0" t="0"/>
            <a:stretch/>
          </p:blipFill>
          <p:spPr>
            <a:xfrm>
              <a:off x="2384693" y="6188609"/>
              <a:ext cx="2614910" cy="58096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descr="Shape 356" id="525" name="Shape 525"/>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Given users’ past reviews on Yelp</a:t>
            </a:r>
          </a:p>
        </p:txBody>
      </p:sp>
      <p:pic>
        <p:nvPicPr>
          <p:cNvPr id="526" name="Shape 526"/>
          <p:cNvPicPr preferRelativeResize="0"/>
          <p:nvPr/>
        </p:nvPicPr>
        <p:blipFill rotWithShape="1">
          <a:blip r:embed="rId3">
            <a:alphaModFix/>
          </a:blip>
          <a:srcRect b="0" l="0" r="0" t="0"/>
          <a:stretch/>
        </p:blipFill>
        <p:spPr>
          <a:xfrm>
            <a:off x="1607217" y="1727489"/>
            <a:ext cx="5548874" cy="440355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Shape 531"/>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When the user writes a review for a business she hasn't reviewed before</a:t>
            </a:r>
          </a:p>
        </p:txBody>
      </p:sp>
      <p:pic>
        <p:nvPicPr>
          <p:cNvPr id="532" name="Shape 532"/>
          <p:cNvPicPr preferRelativeResize="0"/>
          <p:nvPr/>
        </p:nvPicPr>
        <p:blipFill rotWithShape="1">
          <a:blip r:embed="rId3">
            <a:alphaModFix/>
          </a:blip>
          <a:srcRect b="0" l="0" r="0" t="0"/>
          <a:stretch/>
        </p:blipFill>
        <p:spPr>
          <a:xfrm>
            <a:off x="500245" y="1926272"/>
            <a:ext cx="4808537" cy="2126273"/>
          </a:xfrm>
          <a:prstGeom prst="rect">
            <a:avLst/>
          </a:prstGeom>
          <a:noFill/>
          <a:ln>
            <a:noFill/>
          </a:ln>
        </p:spPr>
      </p:pic>
      <p:pic>
        <p:nvPicPr>
          <p:cNvPr id="533" name="Shape 533"/>
          <p:cNvPicPr preferRelativeResize="0"/>
          <p:nvPr/>
        </p:nvPicPr>
        <p:blipFill rotWithShape="1">
          <a:blip r:embed="rId4">
            <a:alphaModFix/>
          </a:blip>
          <a:srcRect b="0" l="0" r="0" t="0"/>
          <a:stretch/>
        </p:blipFill>
        <p:spPr>
          <a:xfrm>
            <a:off x="3585646" y="4081049"/>
            <a:ext cx="4627718" cy="2199929"/>
          </a:xfrm>
          <a:prstGeom prst="rect">
            <a:avLst/>
          </a:prstGeom>
          <a:noFill/>
          <a:ln>
            <a:noFill/>
          </a:ln>
        </p:spPr>
      </p:pic>
      <p:sp>
        <p:nvSpPr>
          <p:cNvPr id="534" name="Shape 534"/>
          <p:cNvSpPr/>
          <p:nvPr/>
        </p:nvSpPr>
        <p:spPr>
          <a:xfrm>
            <a:off x="5378010" y="1991353"/>
            <a:ext cx="515353" cy="370841"/>
          </a:xfrm>
          <a:prstGeom prst="rect">
            <a:avLst/>
          </a:prstGeom>
          <a:noFill/>
          <a:ln>
            <a:noFill/>
          </a:ln>
        </p:spPr>
        <p:txBody>
          <a:bodyPr anchorCtr="0" anchor="t" bIns="45700" lIns="45700" rIns="45700" wrap="square" tIns="45700">
            <a:noAutofit/>
          </a:bodyPr>
          <a:lstStyle/>
          <a:p>
            <a:pPr indent="0" lvl="0" marL="0" marR="0" rtl="0" algn="l">
              <a:lnSpc>
                <a:spcPct val="100000"/>
              </a:lnSpc>
              <a:spcBef>
                <a:spcPts val="0"/>
              </a:spcBef>
              <a:spcAft>
                <a:spcPts val="0"/>
              </a:spcAft>
              <a:buClr>
                <a:srgbClr val="0C141A"/>
              </a:buClr>
              <a:buSzPct val="25000"/>
              <a:buFont typeface="Corbel"/>
              <a:buNone/>
            </a:pPr>
            <a:r>
              <a:rPr b="1" i="0" lang="en-US" sz="1800" u="none" cap="none" strike="noStrike">
                <a:solidFill>
                  <a:srgbClr val="0C141A"/>
                </a:solidFill>
                <a:latin typeface="Corbel"/>
                <a:ea typeface="Corbel"/>
                <a:cs typeface="Corbel"/>
                <a:sym typeface="Corbel"/>
              </a:rPr>
              <a:t>biz1</a:t>
            </a:r>
          </a:p>
        </p:txBody>
      </p:sp>
      <p:sp>
        <p:nvSpPr>
          <p:cNvPr id="535" name="Shape 535"/>
          <p:cNvSpPr/>
          <p:nvPr/>
        </p:nvSpPr>
        <p:spPr>
          <a:xfrm>
            <a:off x="2972270" y="4063272"/>
            <a:ext cx="515353" cy="370841"/>
          </a:xfrm>
          <a:prstGeom prst="rect">
            <a:avLst/>
          </a:prstGeom>
          <a:noFill/>
          <a:ln>
            <a:noFill/>
          </a:ln>
        </p:spPr>
        <p:txBody>
          <a:bodyPr anchorCtr="0" anchor="t" bIns="45700" lIns="45700" rIns="45700" wrap="square" tIns="45700">
            <a:noAutofit/>
          </a:bodyPr>
          <a:lstStyle/>
          <a:p>
            <a:pPr indent="0" lvl="0" marL="0" marR="0" rtl="0" algn="l">
              <a:lnSpc>
                <a:spcPct val="100000"/>
              </a:lnSpc>
              <a:spcBef>
                <a:spcPts val="0"/>
              </a:spcBef>
              <a:spcAft>
                <a:spcPts val="0"/>
              </a:spcAft>
              <a:buClr>
                <a:srgbClr val="0C141A"/>
              </a:buClr>
              <a:buSzPct val="25000"/>
              <a:buFont typeface="Corbel"/>
              <a:buNone/>
            </a:pPr>
            <a:r>
              <a:rPr b="1" i="0" lang="en-US" sz="1800" u="none" cap="none" strike="noStrike">
                <a:solidFill>
                  <a:srgbClr val="0C141A"/>
                </a:solidFill>
                <a:latin typeface="Corbel"/>
                <a:ea typeface="Corbel"/>
                <a:cs typeface="Corbel"/>
                <a:sym typeface="Corbel"/>
              </a:rPr>
              <a:t>biz2</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Will it be a                      review?</a:t>
            </a:r>
          </a:p>
        </p:txBody>
      </p:sp>
      <p:pic>
        <p:nvPicPr>
          <p:cNvPr descr="Shape 152" id="541" name="Shape 541"/>
          <p:cNvPicPr preferRelativeResize="0"/>
          <p:nvPr/>
        </p:nvPicPr>
        <p:blipFill rotWithShape="1">
          <a:blip r:embed="rId3">
            <a:alphaModFix/>
          </a:blip>
          <a:srcRect b="0" l="0" r="0" t="0"/>
          <a:stretch/>
        </p:blipFill>
        <p:spPr>
          <a:xfrm>
            <a:off x="3522667" y="1100641"/>
            <a:ext cx="2614910" cy="580963"/>
          </a:xfrm>
          <a:prstGeom prst="rect">
            <a:avLst/>
          </a:prstGeom>
          <a:noFill/>
          <a:ln>
            <a:noFill/>
          </a:ln>
        </p:spPr>
      </p:pic>
      <p:pic>
        <p:nvPicPr>
          <p:cNvPr id="542" name="Shape 542"/>
          <p:cNvPicPr preferRelativeResize="0"/>
          <p:nvPr/>
        </p:nvPicPr>
        <p:blipFill rotWithShape="1">
          <a:blip r:embed="rId4">
            <a:alphaModFix/>
          </a:blip>
          <a:srcRect b="0" l="0" r="0" t="0"/>
          <a:stretch/>
        </p:blipFill>
        <p:spPr>
          <a:xfrm>
            <a:off x="1464892" y="1853829"/>
            <a:ext cx="6190602" cy="377721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descr="Shape 372" id="547" name="Shape 547"/>
          <p:cNvSpPr txBox="1"/>
          <p:nvPr>
            <p:ph type="title"/>
          </p:nvPr>
        </p:nvSpPr>
        <p:spPr>
          <a:xfrm>
            <a:off x="0" y="0"/>
            <a:ext cx="9139239"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Step 6 &amp; Beyond</a:t>
            </a:r>
          </a:p>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Iterate Through the Process</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descr="Shape 384" id="552" name="Shape 552"/>
          <p:cNvSpPr txBox="1"/>
          <p:nvPr>
            <p:ph type="title"/>
          </p:nvPr>
        </p:nvSpPr>
        <p:spPr>
          <a:xfrm>
            <a:off x="0" y="12700"/>
            <a:ext cx="9139239"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700" u="none" cap="none" strike="noStrike">
                <a:solidFill>
                  <a:srgbClr val="0E4A76"/>
                </a:solidFill>
                <a:latin typeface="Source Sans Pro"/>
                <a:ea typeface="Source Sans Pro"/>
                <a:cs typeface="Source Sans Pro"/>
                <a:sym typeface="Source Sans Pro"/>
              </a:rPr>
              <a:t>Yelp Dataset Challenge </a:t>
            </a:r>
          </a:p>
          <a:p>
            <a:pPr indent="0" lvl="0" marL="0" marR="0" rtl="0" algn="ctr">
              <a:lnSpc>
                <a:spcPct val="90000"/>
              </a:lnSpc>
              <a:spcBef>
                <a:spcPts val="0"/>
              </a:spcBef>
              <a:spcAft>
                <a:spcPts val="0"/>
              </a:spcAft>
              <a:buClr>
                <a:srgbClr val="0E4A76"/>
              </a:buClr>
              <a:buSzPct val="25000"/>
              <a:buFont typeface="Source Sans Pro"/>
              <a:buNone/>
            </a:pPr>
            <a:r>
              <a:rPr b="1" i="0" lang="en-US" sz="3700" u="none" cap="none" strike="noStrike">
                <a:solidFill>
                  <a:srgbClr val="0E4A76"/>
                </a:solidFill>
                <a:latin typeface="Source Sans Pro"/>
                <a:ea typeface="Source Sans Pro"/>
                <a:cs typeface="Source Sans Pro"/>
                <a:sym typeface="Source Sans Pro"/>
              </a:rPr>
              <a:t>Round 10</a:t>
            </a:r>
          </a:p>
        </p:txBody>
      </p:sp>
      <p:sp>
        <p:nvSpPr>
          <p:cNvPr descr="Shape 385" id="553" name="Shape 553"/>
          <p:cNvSpPr txBox="1"/>
          <p:nvPr>
            <p:ph idx="4294967295" type="body"/>
          </p:nvPr>
        </p:nvSpPr>
        <p:spPr>
          <a:xfrm>
            <a:off x="1070905" y="2200977"/>
            <a:ext cx="6858001" cy="997381"/>
          </a:xfrm>
          <a:prstGeom prst="rect">
            <a:avLst/>
          </a:prstGeom>
          <a:noFill/>
          <a:ln>
            <a:noFill/>
          </a:ln>
        </p:spPr>
        <p:txBody>
          <a:bodyPr anchorCtr="0" anchor="t" bIns="45700" lIns="45700" rIns="45700" wrap="square" tIns="45700">
            <a:noAutofit/>
          </a:bodyPr>
          <a:lstStyle/>
          <a:p>
            <a:pPr indent="0" lvl="0" marL="0" marR="0" rtl="0" algn="ctr">
              <a:lnSpc>
                <a:spcPct val="90000"/>
              </a:lnSpc>
              <a:spcBef>
                <a:spcPts val="0"/>
              </a:spcBef>
              <a:spcAft>
                <a:spcPts val="0"/>
              </a:spcAft>
              <a:buClr>
                <a:srgbClr val="48B69A"/>
              </a:buClr>
              <a:buSzPct val="25000"/>
              <a:buFont typeface="Corbel"/>
              <a:buNone/>
            </a:pPr>
            <a:r>
              <a:rPr b="0" i="0" lang="en-US" sz="2880" u="sng" cap="none" strike="noStrike">
                <a:solidFill>
                  <a:schemeClr val="hlink"/>
                </a:solidFill>
                <a:latin typeface="Corbel"/>
                <a:ea typeface="Corbel"/>
                <a:cs typeface="Corbel"/>
                <a:sym typeface="Corbel"/>
                <a:hlinkClick r:id="rId3"/>
              </a:rPr>
              <a:t>yelp.com/dataset/challenge</a:t>
            </a:r>
            <a:r>
              <a:rPr b="0" i="0" lang="en-US" sz="2880" u="none" cap="none" strike="noStrike">
                <a:solidFill>
                  <a:srgbClr val="000000"/>
                </a:solidFill>
                <a:latin typeface="Corbel"/>
                <a:ea typeface="Corbel"/>
                <a:cs typeface="Corbel"/>
                <a:sym typeface="Corbel"/>
              </a:rPr>
              <a:t> </a:t>
            </a:r>
          </a:p>
          <a:p>
            <a:pPr indent="0" lvl="0" marL="0" marR="0" rtl="0" algn="ctr">
              <a:lnSpc>
                <a:spcPct val="90000"/>
              </a:lnSpc>
              <a:spcBef>
                <a:spcPts val="800"/>
              </a:spcBef>
              <a:spcAft>
                <a:spcPts val="0"/>
              </a:spcAft>
              <a:buClr>
                <a:srgbClr val="000000"/>
              </a:buClr>
              <a:buSzPct val="25000"/>
              <a:buFont typeface="Corbel"/>
              <a:buNone/>
            </a:pPr>
            <a:r>
              <a:rPr b="0" i="0" lang="en-US" sz="2880" u="none" cap="none" strike="noStrike">
                <a:solidFill>
                  <a:srgbClr val="000000"/>
                </a:solidFill>
                <a:latin typeface="Corbel"/>
                <a:ea typeface="Corbel"/>
                <a:cs typeface="Corbel"/>
                <a:sym typeface="Corbel"/>
              </a:rPr>
              <a:t>August 30, 2017 - December 31st, 2017</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descr="Content Placeholder 3" id="133" name="Shape 133"/>
          <p:cNvPicPr preferRelativeResize="0"/>
          <p:nvPr/>
        </p:nvPicPr>
        <p:blipFill rotWithShape="1">
          <a:blip r:embed="rId3">
            <a:alphaModFix/>
          </a:blip>
          <a:srcRect b="0" l="0" r="0" t="0"/>
          <a:stretch/>
        </p:blipFill>
        <p:spPr>
          <a:xfrm>
            <a:off x="725166" y="1825625"/>
            <a:ext cx="7673703" cy="4206032"/>
          </a:xfrm>
          <a:prstGeom prst="rect">
            <a:avLst/>
          </a:prstGeom>
          <a:noFill/>
          <a:ln>
            <a:noFill/>
          </a:ln>
        </p:spPr>
      </p:pic>
      <p:sp>
        <p:nvSpPr>
          <p:cNvPr descr="Shape 275" id="134" name="Shape 134"/>
          <p:cNvSpPr/>
          <p:nvPr/>
        </p:nvSpPr>
        <p:spPr>
          <a:xfrm>
            <a:off x="238539" y="857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Jupyter Protocol is Language Agnostic</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descr="Shape 421" id="562" name="Shape 562"/>
          <p:cNvSpPr txBox="1"/>
          <p:nvPr>
            <p:ph type="title"/>
          </p:nvPr>
        </p:nvSpPr>
        <p:spPr>
          <a:xfrm>
            <a:off x="0" y="0"/>
            <a:ext cx="9139239"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Backup Slides</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pic>
        <p:nvPicPr>
          <p:cNvPr descr="Shape 158" id="567" name="Shape 567"/>
          <p:cNvPicPr preferRelativeResize="0"/>
          <p:nvPr/>
        </p:nvPicPr>
        <p:blipFill rotWithShape="1">
          <a:blip r:embed="rId3">
            <a:alphaModFix/>
          </a:blip>
          <a:srcRect b="0" l="0" r="0" t="0"/>
          <a:stretch/>
        </p:blipFill>
        <p:spPr>
          <a:xfrm>
            <a:off x="2255013" y="1738975"/>
            <a:ext cx="4433887" cy="923726"/>
          </a:xfrm>
          <a:prstGeom prst="rect">
            <a:avLst/>
          </a:prstGeom>
          <a:noFill/>
          <a:ln>
            <a:noFill/>
          </a:ln>
        </p:spPr>
      </p:pic>
      <p:pic>
        <p:nvPicPr>
          <p:cNvPr descr="Shape 159" id="568" name="Shape 568"/>
          <p:cNvPicPr preferRelativeResize="0"/>
          <p:nvPr/>
        </p:nvPicPr>
        <p:blipFill rotWithShape="1">
          <a:blip r:embed="rId4">
            <a:alphaModFix/>
          </a:blip>
          <a:srcRect b="0" l="0" r="0" t="0"/>
          <a:stretch/>
        </p:blipFill>
        <p:spPr>
          <a:xfrm>
            <a:off x="1363887" y="4059235"/>
            <a:ext cx="2438776" cy="1321301"/>
          </a:xfrm>
          <a:prstGeom prst="rect">
            <a:avLst/>
          </a:prstGeom>
          <a:noFill/>
          <a:ln>
            <a:noFill/>
          </a:ln>
        </p:spPr>
      </p:pic>
      <p:pic>
        <p:nvPicPr>
          <p:cNvPr descr="Shape 160" id="569" name="Shape 569"/>
          <p:cNvPicPr preferRelativeResize="0"/>
          <p:nvPr/>
        </p:nvPicPr>
        <p:blipFill rotWithShape="1">
          <a:blip r:embed="rId5">
            <a:alphaModFix/>
          </a:blip>
          <a:srcRect b="0" l="0" r="0" t="0"/>
          <a:stretch/>
        </p:blipFill>
        <p:spPr>
          <a:xfrm>
            <a:off x="4831944" y="4372124"/>
            <a:ext cx="1707860" cy="1707860"/>
          </a:xfrm>
          <a:prstGeom prst="rect">
            <a:avLst/>
          </a:prstGeom>
          <a:noFill/>
          <a:ln>
            <a:noFill/>
          </a:ln>
        </p:spPr>
      </p:pic>
      <p:pic>
        <p:nvPicPr>
          <p:cNvPr descr="Shape 162" id="570" name="Shape 570"/>
          <p:cNvPicPr preferRelativeResize="0"/>
          <p:nvPr/>
        </p:nvPicPr>
        <p:blipFill rotWithShape="1">
          <a:blip r:embed="rId6">
            <a:alphaModFix/>
          </a:blip>
          <a:srcRect b="0" l="0" r="0" t="0"/>
          <a:stretch/>
        </p:blipFill>
        <p:spPr>
          <a:xfrm>
            <a:off x="5247426" y="3255487"/>
            <a:ext cx="2710619" cy="496537"/>
          </a:xfrm>
          <a:prstGeom prst="rect">
            <a:avLst/>
          </a:prstGeom>
          <a:noFill/>
          <a:ln>
            <a:noFill/>
          </a:ln>
        </p:spPr>
      </p:pic>
      <p:pic>
        <p:nvPicPr>
          <p:cNvPr descr="Shape 163" id="571" name="Shape 571"/>
          <p:cNvPicPr preferRelativeResize="0"/>
          <p:nvPr/>
        </p:nvPicPr>
        <p:blipFill rotWithShape="1">
          <a:blip r:embed="rId7">
            <a:alphaModFix/>
          </a:blip>
          <a:srcRect b="0" l="0" r="0" t="0"/>
          <a:stretch/>
        </p:blipFill>
        <p:spPr>
          <a:xfrm>
            <a:off x="878473" y="2948073"/>
            <a:ext cx="1826019" cy="692782"/>
          </a:xfrm>
          <a:prstGeom prst="rect">
            <a:avLst/>
          </a:prstGeom>
          <a:noFill/>
          <a:ln>
            <a:noFill/>
          </a:ln>
        </p:spPr>
      </p:pic>
      <p:sp>
        <p:nvSpPr>
          <p:cNvPr id="572" name="Shape 572"/>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Tools</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descr="Shape 133" id="577" name="Shape 577"/>
          <p:cNvSpPr txBox="1"/>
          <p:nvPr>
            <p:ph type="title"/>
          </p:nvPr>
        </p:nvSpPr>
        <p:spPr>
          <a:xfrm>
            <a:off x="0" y="381000"/>
            <a:ext cx="9139239" cy="158313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0" i="0" lang="en-US" sz="4316" u="none" cap="none" strike="noStrike">
                <a:solidFill>
                  <a:srgbClr val="0E4A76"/>
                </a:solidFill>
                <a:latin typeface="Source Sans Pro"/>
                <a:ea typeface="Source Sans Pro"/>
                <a:cs typeface="Source Sans Pro"/>
                <a:sym typeface="Source Sans Pro"/>
              </a:rPr>
              <a:t>Will Your Next                Review</a:t>
            </a:r>
            <a:br>
              <a:rPr b="0" i="0" lang="en-US" sz="4316" u="none" cap="none" strike="noStrike">
                <a:solidFill>
                  <a:srgbClr val="0E4A76"/>
                </a:solidFill>
                <a:latin typeface="Source Sans Pro"/>
                <a:ea typeface="Source Sans Pro"/>
                <a:cs typeface="Source Sans Pro"/>
                <a:sym typeface="Source Sans Pro"/>
              </a:rPr>
            </a:br>
            <a:r>
              <a:rPr b="0" i="0" lang="en-US" sz="2490" u="none" cap="none" strike="noStrike">
                <a:solidFill>
                  <a:srgbClr val="0E4A76"/>
                </a:solidFill>
                <a:latin typeface="Source Sans Pro"/>
                <a:ea typeface="Source Sans Pro"/>
                <a:cs typeface="Source Sans Pro"/>
                <a:sym typeface="Source Sans Pro"/>
              </a:rPr>
              <a:t> </a:t>
            </a:r>
          </a:p>
          <a:p>
            <a:pPr indent="0" lvl="0" marL="0" marR="0" rtl="0" algn="ctr">
              <a:lnSpc>
                <a:spcPct val="90000"/>
              </a:lnSpc>
              <a:spcBef>
                <a:spcPts val="0"/>
              </a:spcBef>
              <a:spcAft>
                <a:spcPts val="0"/>
              </a:spcAft>
              <a:buClr>
                <a:srgbClr val="0E4A76"/>
              </a:buClr>
              <a:buSzPct val="25000"/>
              <a:buFont typeface="Source Sans Pro"/>
              <a:buNone/>
            </a:pPr>
            <a:r>
              <a:rPr b="0" i="0" lang="en-US" sz="4316" u="none" cap="none" strike="noStrike">
                <a:solidFill>
                  <a:srgbClr val="0E4A76"/>
                </a:solidFill>
                <a:latin typeface="Source Sans Pro"/>
                <a:ea typeface="Source Sans Pro"/>
                <a:cs typeface="Source Sans Pro"/>
                <a:sym typeface="Source Sans Pro"/>
              </a:rPr>
              <a:t>Be a                    Review?</a:t>
            </a:r>
          </a:p>
        </p:txBody>
      </p:sp>
      <p:pic>
        <p:nvPicPr>
          <p:cNvPr descr="Shape 134" id="578" name="Shape 578"/>
          <p:cNvPicPr preferRelativeResize="0"/>
          <p:nvPr/>
        </p:nvPicPr>
        <p:blipFill rotWithShape="1">
          <a:blip r:embed="rId3">
            <a:alphaModFix/>
          </a:blip>
          <a:srcRect b="0" l="0" r="0" t="0"/>
          <a:stretch/>
        </p:blipFill>
        <p:spPr>
          <a:xfrm>
            <a:off x="4088272" y="-80138"/>
            <a:ext cx="2492585" cy="1419101"/>
          </a:xfrm>
          <a:prstGeom prst="rect">
            <a:avLst/>
          </a:prstGeom>
          <a:noFill/>
          <a:ln>
            <a:noFill/>
          </a:ln>
        </p:spPr>
      </p:pic>
      <p:pic>
        <p:nvPicPr>
          <p:cNvPr descr="Shape 152" id="579" name="Shape 579"/>
          <p:cNvPicPr preferRelativeResize="0"/>
          <p:nvPr/>
        </p:nvPicPr>
        <p:blipFill rotWithShape="1">
          <a:blip r:embed="rId4">
            <a:alphaModFix/>
          </a:blip>
          <a:srcRect b="0" l="0" r="0" t="0"/>
          <a:stretch/>
        </p:blipFill>
        <p:spPr>
          <a:xfrm>
            <a:off x="2766926" y="1307496"/>
            <a:ext cx="2614910" cy="58096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descr="Shape 431" id="584" name="Shape 584"/>
          <p:cNvSpPr/>
          <p:nvPr/>
        </p:nvSpPr>
        <p:spPr>
          <a:xfrm>
            <a:off x="762000" y="3519994"/>
            <a:ext cx="8424740" cy="1224251"/>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48B69A"/>
              </a:buClr>
              <a:buSzPct val="25000"/>
              <a:buFont typeface="Corbel"/>
              <a:buNone/>
            </a:pPr>
            <a:r>
              <a:rPr b="0" i="0" lang="en-US" sz="3200" u="sng" cap="none" strike="noStrike">
                <a:solidFill>
                  <a:schemeClr val="hlink"/>
                </a:solidFill>
                <a:latin typeface="Corbel"/>
                <a:ea typeface="Corbel"/>
                <a:cs typeface="Corbel"/>
                <a:sym typeface="Corbel"/>
                <a:hlinkClick r:id="rId3"/>
              </a:rPr>
              <a:t>https://github.com/xun-tang/ghc_ds_workshop</a:t>
            </a:r>
          </a:p>
          <a:p>
            <a:pPr indent="0" lvl="0" marL="0" marR="0" rtl="0" algn="ctr">
              <a:lnSpc>
                <a:spcPct val="100000"/>
              </a:lnSpc>
              <a:spcBef>
                <a:spcPts val="800"/>
              </a:spcBef>
              <a:spcAft>
                <a:spcPts val="0"/>
              </a:spcAft>
              <a:buClr>
                <a:srgbClr val="1155CC"/>
              </a:buClr>
              <a:buSzPct val="25000"/>
              <a:buFont typeface="Corbel"/>
              <a:buNone/>
            </a:pPr>
            <a:r>
              <a:rPr b="0" i="0" lang="en-US" sz="3200" u="none" cap="none" strike="noStrike">
                <a:solidFill>
                  <a:srgbClr val="1155CC"/>
                </a:solidFill>
                <a:latin typeface="Corbel"/>
                <a:ea typeface="Corbel"/>
                <a:cs typeface="Corbel"/>
                <a:sym typeface="Corbel"/>
              </a:rPr>
              <a:t>Short URL: </a:t>
            </a:r>
            <a:r>
              <a:rPr b="0" i="0" lang="en-US" sz="3200" u="sng" cap="none" strike="noStrike">
                <a:solidFill>
                  <a:schemeClr val="hlink"/>
                </a:solidFill>
                <a:latin typeface="Corbel"/>
                <a:ea typeface="Corbel"/>
                <a:cs typeface="Corbel"/>
                <a:sym typeface="Corbel"/>
                <a:hlinkClick r:id="rId4"/>
              </a:rPr>
              <a:t>https://goo.gl/WgoeUL</a:t>
            </a:r>
            <a:r>
              <a:rPr b="0" i="0" lang="en-US" sz="3200" u="none" cap="none" strike="noStrike">
                <a:solidFill>
                  <a:srgbClr val="1155CC"/>
                </a:solidFill>
                <a:latin typeface="Corbel"/>
                <a:ea typeface="Corbel"/>
                <a:cs typeface="Corbel"/>
                <a:sym typeface="Corbel"/>
              </a:rPr>
              <a:t> </a:t>
            </a:r>
          </a:p>
        </p:txBody>
      </p:sp>
      <p:sp>
        <p:nvSpPr>
          <p:cNvPr descr="Shape 432" id="585" name="Shape 585"/>
          <p:cNvSpPr txBox="1"/>
          <p:nvPr>
            <p:ph idx="4294967295" type="ctrTitle"/>
          </p:nvPr>
        </p:nvSpPr>
        <p:spPr>
          <a:xfrm>
            <a:off x="685800" y="1942671"/>
            <a:ext cx="7772400" cy="1600297"/>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4800" u="none" cap="none" strike="noStrike">
                <a:solidFill>
                  <a:srgbClr val="0E4A76"/>
                </a:solidFill>
                <a:latin typeface="Source Sans Pro"/>
                <a:ea typeface="Source Sans Pro"/>
                <a:cs typeface="Source Sans Pro"/>
                <a:sym typeface="Source Sans Pro"/>
              </a:rPr>
              <a:t>Notebook &amp; Slides </a:t>
            </a:r>
          </a:p>
          <a:p>
            <a:pPr indent="0" lvl="0" marL="0" marR="0" rtl="0" algn="ctr">
              <a:lnSpc>
                <a:spcPct val="90000"/>
              </a:lnSpc>
              <a:spcBef>
                <a:spcPts val="0"/>
              </a:spcBef>
              <a:spcAft>
                <a:spcPts val="0"/>
              </a:spcAft>
              <a:buClr>
                <a:srgbClr val="0E4A76"/>
              </a:buClr>
              <a:buSzPct val="25000"/>
              <a:buFont typeface="Source Sans Pro"/>
              <a:buNone/>
            </a:pPr>
            <a:r>
              <a:rPr b="1" i="0" lang="en-US" sz="4800" u="none" cap="none" strike="noStrike">
                <a:solidFill>
                  <a:srgbClr val="0E4A76"/>
                </a:solidFill>
                <a:latin typeface="Source Sans Pro"/>
                <a:ea typeface="Source Sans Pro"/>
                <a:cs typeface="Source Sans Pro"/>
                <a:sym typeface="Source Sans Pro"/>
              </a:rPr>
              <a:t>Available At</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descr="Shape 174" id="590" name="Shape 590"/>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json -&gt; csv</a:t>
            </a:r>
          </a:p>
        </p:txBody>
      </p:sp>
      <p:sp>
        <p:nvSpPr>
          <p:cNvPr descr="Shape 173" id="591" name="Shape 591"/>
          <p:cNvSpPr txBox="1"/>
          <p:nvPr>
            <p:ph idx="1" type="body"/>
          </p:nvPr>
        </p:nvSpPr>
        <p:spPr>
          <a:xfrm>
            <a:off x="238539" y="1825625"/>
            <a:ext cx="8664438"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rgbClr val="48B69A"/>
              </a:buClr>
              <a:buSzPct val="25000"/>
              <a:buFont typeface="Corbel"/>
              <a:buNone/>
            </a:pPr>
            <a:r>
              <a:rPr b="0" i="0" lang="en-US" sz="3000" u="sng" cap="none" strike="noStrike">
                <a:solidFill>
                  <a:schemeClr val="hlink"/>
                </a:solidFill>
                <a:latin typeface="Corbel"/>
                <a:ea typeface="Corbel"/>
                <a:cs typeface="Corbel"/>
                <a:sym typeface="Corbel"/>
                <a:hlinkClick r:id="rId3"/>
              </a:rPr>
              <a:t>https://www.yelp.com/dataset/documentation/json</a:t>
            </a:r>
            <a:r>
              <a:rPr b="0" i="0" lang="en-US" sz="3000" u="none" cap="none" strike="noStrike">
                <a:solidFill>
                  <a:srgbClr val="000000"/>
                </a:solidFill>
                <a:latin typeface="Corbel"/>
                <a:ea typeface="Corbel"/>
                <a:cs typeface="Corbel"/>
                <a:sym typeface="Corbel"/>
              </a:rPr>
              <a:t> </a:t>
            </a:r>
          </a:p>
          <a:p>
            <a:pPr indent="0" lvl="0" marL="0" marR="0" rtl="0" algn="l">
              <a:lnSpc>
                <a:spcPct val="90000"/>
              </a:lnSpc>
              <a:spcBef>
                <a:spcPts val="1000"/>
              </a:spcBef>
              <a:spcAft>
                <a:spcPts val="0"/>
              </a:spcAft>
              <a:buClr>
                <a:schemeClr val="accent1"/>
              </a:buClr>
              <a:buSzPct val="25000"/>
              <a:buFont typeface="Corbel"/>
              <a:buNone/>
            </a:pPr>
            <a:r>
              <a:t/>
            </a:r>
            <a:endParaRPr b="0" i="0" sz="2400" u="none" cap="none" strike="noStrike">
              <a:solidFill>
                <a:srgbClr val="000000"/>
              </a:solidFill>
              <a:latin typeface="Corbel"/>
              <a:ea typeface="Corbel"/>
              <a:cs typeface="Corbel"/>
              <a:sym typeface="Corbel"/>
            </a:endParaRPr>
          </a:p>
          <a:p>
            <a:pPr indent="0" lvl="0" marL="0" marR="0" rtl="0" algn="l">
              <a:lnSpc>
                <a:spcPct val="90000"/>
              </a:lnSpc>
              <a:spcBef>
                <a:spcPts val="1000"/>
              </a:spcBef>
              <a:spcAft>
                <a:spcPts val="0"/>
              </a:spcAft>
              <a:buClr>
                <a:srgbClr val="48B69A"/>
              </a:buClr>
              <a:buSzPct val="25000"/>
              <a:buFont typeface="Corbel"/>
              <a:buNone/>
            </a:pPr>
            <a:r>
              <a:rPr b="0" i="0" lang="en-US" sz="3000" u="sng" cap="none" strike="noStrike">
                <a:solidFill>
                  <a:schemeClr val="hlink"/>
                </a:solidFill>
                <a:latin typeface="Corbel"/>
                <a:ea typeface="Corbel"/>
                <a:cs typeface="Corbel"/>
                <a:sym typeface="Corbel"/>
                <a:hlinkClick r:id="rId4"/>
              </a:rPr>
              <a:t>https://github.com/Yelp/dataset-examples</a:t>
            </a:r>
            <a:r>
              <a:rPr b="0" i="0" lang="en-US" sz="3000" u="none" cap="none" strike="noStrike">
                <a:solidFill>
                  <a:srgbClr val="000000"/>
                </a:solidFill>
                <a:latin typeface="Corbel"/>
                <a:ea typeface="Corbel"/>
                <a:cs typeface="Corbel"/>
                <a:sym typeface="Corbel"/>
              </a:rPr>
              <a:t> </a:t>
            </a:r>
          </a:p>
          <a:p>
            <a:pPr indent="0" lvl="0" marL="0" marR="0" rtl="0" algn="l">
              <a:lnSpc>
                <a:spcPct val="90000"/>
              </a:lnSpc>
              <a:spcBef>
                <a:spcPts val="1000"/>
              </a:spcBef>
              <a:spcAft>
                <a:spcPts val="0"/>
              </a:spcAft>
              <a:buClr>
                <a:schemeClr val="accent1"/>
              </a:buClr>
              <a:buSzPct val="25000"/>
              <a:buFont typeface="Corbel"/>
              <a:buNone/>
            </a:pPr>
            <a:r>
              <a:rPr b="0" i="1" lang="en-US" sz="3000" u="none" cap="none" strike="noStrike">
                <a:solidFill>
                  <a:schemeClr val="accent1"/>
                </a:solidFill>
                <a:latin typeface="Corbel"/>
                <a:ea typeface="Corbel"/>
                <a:cs typeface="Corbel"/>
                <a:sym typeface="Corbel"/>
              </a:rPr>
              <a:t>json_to_csv_converter: </a:t>
            </a:r>
          </a:p>
          <a:p>
            <a:pPr indent="0" lvl="0" marL="0" marR="0" rtl="0" algn="l">
              <a:lnSpc>
                <a:spcPct val="90000"/>
              </a:lnSpc>
              <a:spcBef>
                <a:spcPts val="100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Convert the dataset from json format to csv format.</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descr="Shape 180" id="596" name="Shape 596"/>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Pandas DataFrame</a:t>
            </a:r>
          </a:p>
        </p:txBody>
      </p:sp>
      <p:sp>
        <p:nvSpPr>
          <p:cNvPr descr="Shape 179" id="597" name="Shape 597"/>
          <p:cNvSpPr txBox="1"/>
          <p:nvPr>
            <p:ph idx="1" type="body"/>
          </p:nvPr>
        </p:nvSpPr>
        <p:spPr>
          <a:xfrm>
            <a:off x="238539" y="1825625"/>
            <a:ext cx="4640845" cy="4309241"/>
          </a:xfrm>
          <a:prstGeom prst="rect">
            <a:avLst/>
          </a:prstGeom>
          <a:noFill/>
          <a:ln>
            <a:noFill/>
          </a:ln>
        </p:spPr>
        <p:txBody>
          <a:bodyPr anchorCtr="0" anchor="t" bIns="45700" lIns="45700" rIns="45700" wrap="square" tIns="45700">
            <a:noAutofit/>
          </a:bodyPr>
          <a:lstStyle/>
          <a:p>
            <a:pPr indent="228600" lvl="0" marL="0" marR="0" rtl="0" algn="l">
              <a:lnSpc>
                <a:spcPct val="90000"/>
              </a:lnSpc>
              <a:spcBef>
                <a:spcPts val="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Pandas is great for ETL and exploration of tabular data (tsv, csv, psv format) and dictionary (or json) data</a:t>
            </a:r>
          </a:p>
          <a:p>
            <a:pPr indent="228600" lvl="0" marL="0" marR="0" rtl="0" algn="l">
              <a:lnSpc>
                <a:spcPct val="90000"/>
              </a:lnSpc>
              <a:spcBef>
                <a:spcPts val="100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In memory data warehouse</a:t>
            </a:r>
          </a:p>
        </p:txBody>
      </p:sp>
      <p:pic>
        <p:nvPicPr>
          <p:cNvPr descr="Shape 181" id="598" name="Shape 598"/>
          <p:cNvPicPr preferRelativeResize="0"/>
          <p:nvPr/>
        </p:nvPicPr>
        <p:blipFill rotWithShape="1">
          <a:blip r:embed="rId3">
            <a:alphaModFix/>
          </a:blip>
          <a:srcRect b="0" l="0" r="0" t="0"/>
          <a:stretch/>
        </p:blipFill>
        <p:spPr>
          <a:xfrm>
            <a:off x="5585032" y="1825717"/>
            <a:ext cx="2714251" cy="2035676"/>
          </a:xfrm>
          <a:prstGeom prst="rect">
            <a:avLst/>
          </a:prstGeom>
          <a:noFill/>
          <a:ln>
            <a:noFill/>
          </a:ln>
        </p:spPr>
      </p:pic>
      <p:pic>
        <p:nvPicPr>
          <p:cNvPr descr="Shape 182" id="599" name="Shape 599"/>
          <p:cNvPicPr preferRelativeResize="0"/>
          <p:nvPr/>
        </p:nvPicPr>
        <p:blipFill rotWithShape="1">
          <a:blip r:embed="rId4">
            <a:alphaModFix/>
          </a:blip>
          <a:srcRect b="0" l="0" r="0" t="0"/>
          <a:stretch/>
        </p:blipFill>
        <p:spPr>
          <a:xfrm>
            <a:off x="4348643" y="3855640"/>
            <a:ext cx="3933836" cy="203024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descr="Shape 219" id="604" name="Shape 604"/>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Seaborn: Statistical Data Visualization</a:t>
            </a:r>
          </a:p>
        </p:txBody>
      </p:sp>
      <p:sp>
        <p:nvSpPr>
          <p:cNvPr descr="Shape 218" id="605" name="Shape 605"/>
          <p:cNvSpPr txBox="1"/>
          <p:nvPr>
            <p:ph idx="1" type="body"/>
          </p:nvPr>
        </p:nvSpPr>
        <p:spPr>
          <a:xfrm>
            <a:off x="239781" y="1872539"/>
            <a:ext cx="4988220" cy="4215412"/>
          </a:xfrm>
          <a:prstGeom prst="rect">
            <a:avLst/>
          </a:prstGeom>
          <a:noFill/>
          <a:ln>
            <a:noFill/>
          </a:ln>
        </p:spPr>
        <p:txBody>
          <a:bodyPr anchorCtr="0" anchor="t" bIns="45700" lIns="45700" rIns="45700" wrap="square" tIns="45700">
            <a:noAutofit/>
          </a:bodyPr>
          <a:lstStyle/>
          <a:p>
            <a:pPr indent="228600" lvl="0" marL="0" marR="0" rtl="0" algn="l">
              <a:lnSpc>
                <a:spcPct val="90000"/>
              </a:lnSpc>
              <a:spcBef>
                <a:spcPts val="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Makes visualization a central part of exploring and understanding data</a:t>
            </a:r>
          </a:p>
          <a:p>
            <a:pPr indent="228600" lvl="0" marL="0" marR="0" rtl="0" algn="l">
              <a:lnSpc>
                <a:spcPct val="90000"/>
              </a:lnSpc>
              <a:spcBef>
                <a:spcPts val="100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Operates on dataframes</a:t>
            </a:r>
          </a:p>
          <a:p>
            <a:pPr indent="228600" lvl="0" marL="0" marR="0" rtl="0" algn="l">
              <a:lnSpc>
                <a:spcPct val="90000"/>
              </a:lnSpc>
              <a:spcBef>
                <a:spcPts val="100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Internally performs the necessary aggregation and statistical model-fitting to produce informative plots</a:t>
            </a:r>
          </a:p>
        </p:txBody>
      </p:sp>
      <p:pic>
        <p:nvPicPr>
          <p:cNvPr descr="Shape 220" id="606" name="Shape 606"/>
          <p:cNvPicPr preferRelativeResize="0"/>
          <p:nvPr/>
        </p:nvPicPr>
        <p:blipFill rotWithShape="1">
          <a:blip r:embed="rId3">
            <a:alphaModFix/>
          </a:blip>
          <a:srcRect b="0" l="0" r="0" t="0"/>
          <a:stretch/>
        </p:blipFill>
        <p:spPr>
          <a:xfrm>
            <a:off x="5723125" y="2840550"/>
            <a:ext cx="4162689" cy="243919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descr="Shape 378" id="611" name="Shape 611"/>
          <p:cNvSpPr txBox="1"/>
          <p:nvPr>
            <p:ph type="title"/>
          </p:nvPr>
        </p:nvSpPr>
        <p:spPr>
          <a:xfrm>
            <a:off x="0" y="0"/>
            <a:ext cx="9139239" cy="1808922"/>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Questions?</a:t>
            </a:r>
          </a:p>
        </p:txBody>
      </p:sp>
      <p:sp>
        <p:nvSpPr>
          <p:cNvPr descr="Shape 379" id="612" name="Shape 612"/>
          <p:cNvSpPr txBox="1"/>
          <p:nvPr>
            <p:ph idx="4294967295" type="body"/>
          </p:nvPr>
        </p:nvSpPr>
        <p:spPr>
          <a:xfrm>
            <a:off x="1067601" y="2051885"/>
            <a:ext cx="6858001" cy="1412023"/>
          </a:xfrm>
          <a:prstGeom prst="rect">
            <a:avLst/>
          </a:prstGeom>
          <a:noFill/>
          <a:ln>
            <a:noFill/>
          </a:ln>
        </p:spPr>
        <p:txBody>
          <a:bodyPr anchorCtr="0" anchor="t" bIns="45700" lIns="45700" rIns="45700" wrap="square" tIns="45700">
            <a:noAutofit/>
          </a:bodyPr>
          <a:lstStyle/>
          <a:p>
            <a:pPr indent="0" lvl="0" marL="0" marR="0" rtl="0" algn="ctr">
              <a:lnSpc>
                <a:spcPct val="90000"/>
              </a:lnSpc>
              <a:spcBef>
                <a:spcPts val="0"/>
              </a:spcBef>
              <a:spcAft>
                <a:spcPts val="0"/>
              </a:spcAft>
              <a:buClr>
                <a:schemeClr val="accent1"/>
              </a:buClr>
              <a:buSzPct val="25000"/>
              <a:buFont typeface="Corbel"/>
              <a:buNone/>
            </a:pPr>
            <a:r>
              <a:rPr b="0" i="0" lang="en-US" sz="1984" u="none" cap="none" strike="noStrike">
                <a:solidFill>
                  <a:schemeClr val="accent1"/>
                </a:solidFill>
                <a:latin typeface="Corbel"/>
                <a:ea typeface="Corbel"/>
                <a:cs typeface="Corbel"/>
                <a:sym typeface="Corbel"/>
              </a:rPr>
              <a:t>Repo: </a:t>
            </a:r>
            <a:r>
              <a:rPr b="0" i="0" lang="en-US" sz="1984" u="sng" cap="none" strike="noStrike">
                <a:solidFill>
                  <a:schemeClr val="hlink"/>
                </a:solidFill>
                <a:latin typeface="Corbel"/>
                <a:ea typeface="Corbel"/>
                <a:cs typeface="Corbel"/>
                <a:sym typeface="Corbel"/>
                <a:hlinkClick r:id="rId3"/>
              </a:rPr>
              <a:t>github.com/xun-tang/ghc_ds_workshop</a:t>
            </a:r>
          </a:p>
          <a:p>
            <a:pPr indent="0" lvl="0" marL="0" marR="0" rtl="0" algn="ctr">
              <a:lnSpc>
                <a:spcPct val="90000"/>
              </a:lnSpc>
              <a:spcBef>
                <a:spcPts val="600"/>
              </a:spcBef>
              <a:spcAft>
                <a:spcPts val="0"/>
              </a:spcAft>
              <a:buClr>
                <a:schemeClr val="accent1"/>
              </a:buClr>
              <a:buSzPct val="25000"/>
              <a:buFont typeface="Corbel"/>
              <a:buNone/>
            </a:pPr>
            <a:r>
              <a:rPr b="0" i="0" lang="en-US" sz="1984" u="none" cap="none" strike="noStrike">
                <a:solidFill>
                  <a:schemeClr val="accent1"/>
                </a:solidFill>
                <a:latin typeface="Corbel"/>
                <a:ea typeface="Corbel"/>
                <a:cs typeface="Corbel"/>
                <a:sym typeface="Corbel"/>
              </a:rPr>
              <a:t>Linkedin: </a:t>
            </a:r>
            <a:r>
              <a:rPr b="0" i="0" lang="en-US" sz="1984" u="sng" cap="none" strike="noStrike">
                <a:solidFill>
                  <a:schemeClr val="hlink"/>
                </a:solidFill>
                <a:latin typeface="Corbel"/>
                <a:ea typeface="Corbel"/>
                <a:cs typeface="Corbel"/>
                <a:sym typeface="Corbel"/>
                <a:hlinkClick r:id="rId4"/>
              </a:rPr>
              <a:t>linkedin.com/in/xuntang</a:t>
            </a:r>
          </a:p>
          <a:p>
            <a:pPr indent="0" lvl="0" marL="0" marR="0" rtl="0" algn="ctr">
              <a:lnSpc>
                <a:spcPct val="90000"/>
              </a:lnSpc>
              <a:spcBef>
                <a:spcPts val="600"/>
              </a:spcBef>
              <a:spcAft>
                <a:spcPts val="0"/>
              </a:spcAft>
              <a:buClr>
                <a:schemeClr val="accent1"/>
              </a:buClr>
              <a:buSzPct val="25000"/>
              <a:buFont typeface="Corbel"/>
              <a:buNone/>
            </a:pPr>
            <a:r>
              <a:rPr b="0" i="0" lang="en-US" sz="1984" u="none" cap="none" strike="noStrike">
                <a:solidFill>
                  <a:schemeClr val="accent1"/>
                </a:solidFill>
                <a:latin typeface="Corbel"/>
                <a:ea typeface="Corbel"/>
                <a:cs typeface="Corbel"/>
                <a:sym typeface="Corbel"/>
              </a:rPr>
              <a:t>Email: </a:t>
            </a:r>
            <a:r>
              <a:rPr b="0" i="0" lang="en-US" sz="1984" u="sng" cap="none" strike="noStrike">
                <a:solidFill>
                  <a:schemeClr val="hlink"/>
                </a:solidFill>
                <a:latin typeface="Corbel"/>
                <a:ea typeface="Corbel"/>
                <a:cs typeface="Corbel"/>
                <a:sym typeface="Corbel"/>
                <a:hlinkClick r:id="rId5"/>
              </a:rPr>
              <a:t>xun@yelp.com</a:t>
            </a:r>
          </a:p>
          <a:p>
            <a:pPr indent="0" lvl="0" marL="0" marR="0" rtl="0" algn="ctr">
              <a:lnSpc>
                <a:spcPct val="90000"/>
              </a:lnSpc>
              <a:spcBef>
                <a:spcPts val="600"/>
              </a:spcBef>
              <a:spcAft>
                <a:spcPts val="0"/>
              </a:spcAft>
              <a:buClr>
                <a:schemeClr val="accent1"/>
              </a:buClr>
              <a:buSzPct val="25000"/>
              <a:buFont typeface="Corbel"/>
              <a:buNone/>
            </a:pPr>
            <a:r>
              <a:rPr b="0" i="0" lang="en-US" sz="1984" u="none" cap="none" strike="noStrike">
                <a:solidFill>
                  <a:schemeClr val="accent1"/>
                </a:solidFill>
                <a:latin typeface="Corbel"/>
                <a:ea typeface="Corbel"/>
                <a:cs typeface="Corbel"/>
                <a:sym typeface="Corbel"/>
              </a:rPr>
              <a:t>Twitter: </a:t>
            </a:r>
            <a:r>
              <a:rPr b="0" i="0" lang="en-US" sz="1984" u="sng" cap="none" strike="noStrike">
                <a:solidFill>
                  <a:schemeClr val="hlink"/>
                </a:solidFill>
                <a:latin typeface="Corbel"/>
                <a:ea typeface="Corbel"/>
                <a:cs typeface="Corbel"/>
                <a:sym typeface="Corbel"/>
                <a:hlinkClick r:id="rId6"/>
              </a:rPr>
              <a:t>@whoisxun</a:t>
            </a:r>
            <a:r>
              <a:rPr b="0" i="0" lang="en-US" sz="1984" u="none" cap="none" strike="noStrike">
                <a:solidFill>
                  <a:srgbClr val="000000"/>
                </a:solidFill>
                <a:latin typeface="Corbel"/>
                <a:ea typeface="Corbel"/>
                <a:cs typeface="Corbel"/>
                <a:sym typeface="Corbel"/>
              </a:rPr>
              <a:t> </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descr="Shape 282" id="617" name="Shape 617"/>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Modeling</a:t>
            </a:r>
          </a:p>
        </p:txBody>
      </p:sp>
      <p:sp>
        <p:nvSpPr>
          <p:cNvPr descr="Shape 281" id="618" name="Shape 618"/>
          <p:cNvSpPr txBox="1"/>
          <p:nvPr>
            <p:ph idx="1" type="body"/>
          </p:nvPr>
        </p:nvSpPr>
        <p:spPr>
          <a:xfrm>
            <a:off x="238539" y="1825625"/>
            <a:ext cx="8666923"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Corbel"/>
              <a:buNone/>
            </a:pPr>
            <a:r>
              <a:t/>
            </a:r>
            <a:endParaRPr b="0" i="0" sz="3000" u="none" cap="none" strike="noStrike">
              <a:solidFill>
                <a:schemeClr val="accent1"/>
              </a:solidFill>
              <a:latin typeface="Corbel"/>
              <a:ea typeface="Corbel"/>
              <a:cs typeface="Corbel"/>
              <a:sym typeface="Corbel"/>
            </a:endParaRPr>
          </a:p>
          <a:p>
            <a:pPr indent="0" lvl="0" marL="0" marR="0" rtl="0" algn="l">
              <a:lnSpc>
                <a:spcPct val="90000"/>
              </a:lnSpc>
              <a:spcBef>
                <a:spcPts val="100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Key methods:</a:t>
            </a:r>
          </a:p>
          <a:p>
            <a:pPr indent="228600" lvl="0" marL="0" marR="0" rtl="0" algn="l">
              <a:lnSpc>
                <a:spcPct val="90000"/>
              </a:lnSpc>
              <a:spcBef>
                <a:spcPts val="100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fit: Fit the model according to the given training data</a:t>
            </a:r>
          </a:p>
          <a:p>
            <a:pPr indent="228600" lvl="0" marL="0" marR="0" rtl="0" algn="l">
              <a:lnSpc>
                <a:spcPct val="90000"/>
              </a:lnSpc>
              <a:spcBef>
                <a:spcPts val="100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predict: Predict class labels for samples in data</a:t>
            </a:r>
          </a:p>
          <a:p>
            <a:pPr indent="228600" lvl="0" marL="0" marR="0" rtl="0" algn="l">
              <a:lnSpc>
                <a:spcPct val="90000"/>
              </a:lnSpc>
              <a:spcBef>
                <a:spcPts val="1000"/>
              </a:spcBef>
              <a:spcAft>
                <a:spcPts val="0"/>
              </a:spcAft>
              <a:buClr>
                <a:schemeClr val="accent1"/>
              </a:buClr>
              <a:buSzPct val="25000"/>
              <a:buFont typeface="Corbel"/>
              <a:buNone/>
            </a:pPr>
            <a:r>
              <a:rPr b="0" i="0" lang="en-US" sz="3000" u="none" cap="none" strike="noStrike">
                <a:solidFill>
                  <a:schemeClr val="accent1"/>
                </a:solidFill>
                <a:latin typeface="Corbel"/>
                <a:ea typeface="Corbel"/>
                <a:cs typeface="Corbel"/>
                <a:sym typeface="Corbel"/>
              </a:rPr>
              <a:t>score: Returns the mean accuracy on the given test data and labels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descr="Content Placeholder 2" id="139" name="Shape 139"/>
          <p:cNvSpPr txBox="1"/>
          <p:nvPr>
            <p:ph idx="1" type="body"/>
          </p:nvPr>
        </p:nvSpPr>
        <p:spPr>
          <a:xfrm>
            <a:off x="238539" y="1812925"/>
            <a:ext cx="8664438" cy="4215411"/>
          </a:xfrm>
          <a:prstGeom prst="rect">
            <a:avLst/>
          </a:prstGeom>
          <a:noFill/>
          <a:ln>
            <a:noFill/>
          </a:ln>
        </p:spPr>
        <p:txBody>
          <a:bodyPr anchorCtr="0" anchor="t" bIns="45700" lIns="45700" rIns="45700" wrap="square" tIns="45700">
            <a:noAutofit/>
          </a:bodyPr>
          <a:lstStyle/>
          <a:p>
            <a:pPr indent="-308609" lvl="0" marL="308609" marR="0" rtl="0" algn="l">
              <a:lnSpc>
                <a:spcPct val="90000"/>
              </a:lnSpc>
              <a:spcBef>
                <a:spcPts val="0"/>
              </a:spcBef>
              <a:spcAft>
                <a:spcPts val="0"/>
              </a:spcAft>
              <a:buClr>
                <a:schemeClr val="accent1"/>
              </a:buClr>
              <a:buSzPct val="98136"/>
              <a:buFont typeface="Arial"/>
              <a:buChar char="•"/>
            </a:pPr>
            <a:r>
              <a:rPr b="1" i="0" lang="en-US" sz="2159" u="none" cap="none" strike="noStrike">
                <a:solidFill>
                  <a:schemeClr val="accent1"/>
                </a:solidFill>
                <a:latin typeface="Arial"/>
                <a:ea typeface="Arial"/>
                <a:cs typeface="Arial"/>
                <a:sym typeface="Arial"/>
              </a:rPr>
              <a:t>Is the evolution of the </a:t>
            </a:r>
            <a:r>
              <a:rPr b="1" i="1" lang="en-US" sz="2159" u="none" cap="none" strike="noStrike">
                <a:solidFill>
                  <a:schemeClr val="accent1"/>
                </a:solidFill>
                <a:latin typeface="Arial"/>
                <a:ea typeface="Arial"/>
                <a:cs typeface="Arial"/>
                <a:sym typeface="Arial"/>
              </a:rPr>
              <a:t>IPython Notebook</a:t>
            </a:r>
            <a:r>
              <a:rPr b="1" i="0" lang="en-US" sz="2159" u="none" cap="none" strike="noStrike">
                <a:solidFill>
                  <a:schemeClr val="accent1"/>
                </a:solidFill>
                <a:latin typeface="Arial"/>
                <a:ea typeface="Arial"/>
                <a:cs typeface="Arial"/>
                <a:sym typeface="Arial"/>
              </a:rPr>
              <a:t> into a language agnostic computing environment supporting 60+ programming languages including Python, R, Julia, and many others.</a:t>
            </a:r>
          </a:p>
          <a:p>
            <a:pPr indent="0" lvl="0" marL="0" marR="0" rtl="0" algn="l">
              <a:lnSpc>
                <a:spcPct val="90000"/>
              </a:lnSpc>
              <a:spcBef>
                <a:spcPts val="900"/>
              </a:spcBef>
              <a:spcAft>
                <a:spcPts val="0"/>
              </a:spcAft>
              <a:buClr>
                <a:schemeClr val="accent1"/>
              </a:buClr>
              <a:buSzPct val="25000"/>
              <a:buFont typeface="Arial"/>
              <a:buNone/>
            </a:pPr>
            <a:r>
              <a:t/>
            </a:r>
            <a:endParaRPr b="1" i="0" sz="2159" u="none" cap="none" strike="noStrike">
              <a:solidFill>
                <a:schemeClr val="accent1"/>
              </a:solidFill>
              <a:latin typeface="Arial"/>
              <a:ea typeface="Arial"/>
              <a:cs typeface="Arial"/>
              <a:sym typeface="Arial"/>
            </a:endParaRPr>
          </a:p>
          <a:p>
            <a:pPr indent="-308609" lvl="0" marL="308609" marR="0" rtl="0" algn="l">
              <a:lnSpc>
                <a:spcPct val="90000"/>
              </a:lnSpc>
              <a:spcBef>
                <a:spcPts val="900"/>
              </a:spcBef>
              <a:spcAft>
                <a:spcPts val="0"/>
              </a:spcAft>
              <a:buClr>
                <a:schemeClr val="accent1"/>
              </a:buClr>
              <a:buSzPct val="98136"/>
              <a:buFont typeface="Arial"/>
              <a:buChar char="•"/>
            </a:pPr>
            <a:r>
              <a:rPr b="1" i="0" lang="en-US" sz="2159" u="none" cap="none" strike="noStrike">
                <a:solidFill>
                  <a:schemeClr val="accent1"/>
                </a:solidFill>
                <a:latin typeface="Arial"/>
                <a:ea typeface="Arial"/>
                <a:cs typeface="Arial"/>
                <a:sym typeface="Arial"/>
              </a:rPr>
              <a:t>A digital “document” that gives you a way to record your thoughts, CODE, and visualizations in a single place</a:t>
            </a:r>
          </a:p>
          <a:p>
            <a:pPr indent="0" lvl="0" marL="0" marR="0" rtl="0" algn="l">
              <a:lnSpc>
                <a:spcPct val="90000"/>
              </a:lnSpc>
              <a:spcBef>
                <a:spcPts val="900"/>
              </a:spcBef>
              <a:spcAft>
                <a:spcPts val="0"/>
              </a:spcAft>
              <a:buClr>
                <a:schemeClr val="accent1"/>
              </a:buClr>
              <a:buSzPct val="25000"/>
              <a:buFont typeface="Arial"/>
              <a:buNone/>
            </a:pPr>
            <a:r>
              <a:t/>
            </a:r>
            <a:endParaRPr b="1" i="0" sz="2159" u="none" cap="none" strike="noStrike">
              <a:solidFill>
                <a:schemeClr val="accent1"/>
              </a:solidFill>
              <a:latin typeface="Arial"/>
              <a:ea typeface="Arial"/>
              <a:cs typeface="Arial"/>
              <a:sym typeface="Arial"/>
            </a:endParaRPr>
          </a:p>
          <a:p>
            <a:pPr indent="-308609" lvl="0" marL="308609" marR="0" rtl="0" algn="l">
              <a:lnSpc>
                <a:spcPct val="90000"/>
              </a:lnSpc>
              <a:spcBef>
                <a:spcPts val="900"/>
              </a:spcBef>
              <a:spcAft>
                <a:spcPts val="0"/>
              </a:spcAft>
              <a:buClr>
                <a:srgbClr val="FFFFFF"/>
              </a:buClr>
              <a:buSzPct val="98136"/>
              <a:buFont typeface="Arial"/>
              <a:buChar char="•"/>
            </a:pPr>
            <a:r>
              <a:rPr b="1" i="0" lang="en-US" sz="2159" u="none" cap="none" strike="noStrike">
                <a:solidFill>
                  <a:srgbClr val="FFFFFF"/>
                </a:solidFill>
                <a:latin typeface="Arial"/>
                <a:ea typeface="Arial"/>
                <a:cs typeface="Arial"/>
                <a:sym typeface="Arial"/>
              </a:rPr>
              <a:t>A tool to explore, understand, communicate, and tell stories about your data in a systematic and reproducible way</a:t>
            </a:r>
          </a:p>
          <a:p>
            <a:pPr indent="0" lvl="0" marL="0" marR="0" rtl="0" algn="l">
              <a:lnSpc>
                <a:spcPct val="90000"/>
              </a:lnSpc>
              <a:spcBef>
                <a:spcPts val="900"/>
              </a:spcBef>
              <a:spcAft>
                <a:spcPts val="0"/>
              </a:spcAft>
              <a:buClr>
                <a:srgbClr val="FFFFFF"/>
              </a:buClr>
              <a:buSzPct val="25000"/>
              <a:buFont typeface="Arial"/>
              <a:buNone/>
            </a:pPr>
            <a:r>
              <a:t/>
            </a:r>
            <a:endParaRPr b="1" i="0" sz="2159" u="none" cap="none" strike="noStrike">
              <a:solidFill>
                <a:srgbClr val="FFFFFF"/>
              </a:solidFill>
              <a:latin typeface="Arial"/>
              <a:ea typeface="Arial"/>
              <a:cs typeface="Arial"/>
              <a:sym typeface="Arial"/>
            </a:endParaRPr>
          </a:p>
          <a:p>
            <a:pPr indent="-308609" lvl="0" marL="308609" marR="0" rtl="0" algn="l">
              <a:lnSpc>
                <a:spcPct val="90000"/>
              </a:lnSpc>
              <a:spcBef>
                <a:spcPts val="900"/>
              </a:spcBef>
              <a:spcAft>
                <a:spcPts val="0"/>
              </a:spcAft>
              <a:buClr>
                <a:srgbClr val="FFFFFF"/>
              </a:buClr>
              <a:buSzPct val="98136"/>
              <a:buFont typeface="Arial"/>
              <a:buChar char="•"/>
            </a:pPr>
            <a:r>
              <a:rPr b="1" i="0" lang="en-US" sz="2159" u="none" cap="none" strike="noStrike">
                <a:solidFill>
                  <a:srgbClr val="FFFFFF"/>
                </a:solidFill>
                <a:latin typeface="Arial"/>
                <a:ea typeface="Arial"/>
                <a:cs typeface="Arial"/>
                <a:sym typeface="Arial"/>
              </a:rPr>
              <a:t>Provides access to many, many Python libraries</a:t>
            </a:r>
          </a:p>
        </p:txBody>
      </p:sp>
      <p:sp>
        <p:nvSpPr>
          <p:cNvPr descr="Shape 275" id="140" name="Shape 140"/>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Jupyter Notebook</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descr="Shape 295" id="623" name="Shape 623"/>
          <p:cNvSpPr txBox="1"/>
          <p:nvPr>
            <p:ph idx="4294967295" type="ctrTitle"/>
          </p:nvPr>
        </p:nvSpPr>
        <p:spPr>
          <a:xfrm>
            <a:off x="685800" y="1980771"/>
            <a:ext cx="7772400" cy="1600297"/>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4800" u="none" cap="none" strike="noStrike">
                <a:solidFill>
                  <a:srgbClr val="0E4A76"/>
                </a:solidFill>
                <a:latin typeface="Source Sans Pro"/>
                <a:ea typeface="Source Sans Pro"/>
                <a:cs typeface="Source Sans Pro"/>
                <a:sym typeface="Source Sans Pro"/>
              </a:rPr>
              <a:t>What Model to Use?</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descr="Shape 301" id="628" name="Shape 628"/>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For Example..</a:t>
            </a:r>
          </a:p>
        </p:txBody>
      </p:sp>
      <p:sp>
        <p:nvSpPr>
          <p:cNvPr descr="Shape 300" id="629" name="Shape 629"/>
          <p:cNvSpPr txBox="1"/>
          <p:nvPr>
            <p:ph idx="1" type="body"/>
          </p:nvPr>
        </p:nvSpPr>
        <p:spPr>
          <a:xfrm>
            <a:off x="238539" y="1825625"/>
            <a:ext cx="8664438" cy="4215411"/>
          </a:xfrm>
          <a:prstGeom prst="rect">
            <a:avLst/>
          </a:prstGeom>
          <a:noFill/>
          <a:ln>
            <a:noFill/>
          </a:ln>
        </p:spPr>
        <p:txBody>
          <a:bodyPr anchorCtr="0" anchor="t" bIns="45700" lIns="45700" rIns="45700" wrap="square" tIns="45700">
            <a:noAutofit/>
          </a:bodyPr>
          <a:lstStyle/>
          <a:p>
            <a:pPr indent="0" lvl="0" marL="0" marR="0" rtl="0" algn="l">
              <a:lnSpc>
                <a:spcPct val="90000"/>
              </a:lnSpc>
              <a:spcBef>
                <a:spcPts val="0"/>
              </a:spcBef>
              <a:spcAft>
                <a:spcPts val="0"/>
              </a:spcAft>
              <a:buClr>
                <a:schemeClr val="accent1"/>
              </a:buClr>
              <a:buSzPct val="25000"/>
              <a:buFont typeface="Corbel"/>
              <a:buNone/>
            </a:pPr>
            <a:r>
              <a:rPr b="0" i="0" lang="en-US" sz="2436" u="none" cap="none" strike="noStrike">
                <a:solidFill>
                  <a:schemeClr val="accent1"/>
                </a:solidFill>
                <a:latin typeface="Corbel"/>
                <a:ea typeface="Corbel"/>
                <a:cs typeface="Corbel"/>
                <a:sym typeface="Corbel"/>
              </a:rPr>
              <a:t>Decision Tree</a:t>
            </a:r>
          </a:p>
          <a:p>
            <a:pPr indent="76200" lvl="0" marL="0" marR="0" rtl="0" algn="l">
              <a:lnSpc>
                <a:spcPct val="90000"/>
              </a:lnSpc>
              <a:spcBef>
                <a:spcPts val="800"/>
              </a:spcBef>
              <a:spcAft>
                <a:spcPts val="0"/>
              </a:spcAft>
              <a:buClr>
                <a:schemeClr val="accent1"/>
              </a:buClr>
              <a:buSzPct val="25000"/>
              <a:buFont typeface="Corbel"/>
              <a:buNone/>
            </a:pPr>
            <a:r>
              <a:rPr b="0" i="0" lang="en-US" sz="2436" u="none" cap="none" strike="noStrike">
                <a:solidFill>
                  <a:schemeClr val="accent1"/>
                </a:solidFill>
                <a:latin typeface="Corbel"/>
                <a:ea typeface="Corbel"/>
                <a:cs typeface="Corbel"/>
                <a:sym typeface="Corbel"/>
              </a:rPr>
              <a:t>predicts the value of a target variable by learning simple decision rules inferred from the data features</a:t>
            </a:r>
          </a:p>
          <a:p>
            <a:pPr indent="0" lvl="0" marL="0" marR="0" rtl="0" algn="l">
              <a:lnSpc>
                <a:spcPct val="90000"/>
              </a:lnSpc>
              <a:spcBef>
                <a:spcPts val="800"/>
              </a:spcBef>
              <a:spcAft>
                <a:spcPts val="0"/>
              </a:spcAft>
              <a:buClr>
                <a:schemeClr val="accent1"/>
              </a:buClr>
              <a:buSzPct val="25000"/>
              <a:buFont typeface="Corbel"/>
              <a:buNone/>
            </a:pPr>
            <a:r>
              <a:rPr b="0" i="0" lang="en-US" sz="2436" u="none" cap="none" strike="noStrike">
                <a:solidFill>
                  <a:schemeClr val="accent1"/>
                </a:solidFill>
                <a:latin typeface="Corbel"/>
                <a:ea typeface="Corbel"/>
                <a:cs typeface="Corbel"/>
                <a:sym typeface="Corbel"/>
              </a:rPr>
              <a:t>Random Forest</a:t>
            </a:r>
          </a:p>
          <a:p>
            <a:pPr indent="76200" lvl="0" marL="0" marR="0" rtl="0" algn="l">
              <a:lnSpc>
                <a:spcPct val="90000"/>
              </a:lnSpc>
              <a:spcBef>
                <a:spcPts val="800"/>
              </a:spcBef>
              <a:spcAft>
                <a:spcPts val="0"/>
              </a:spcAft>
              <a:buClr>
                <a:schemeClr val="accent1"/>
              </a:buClr>
              <a:buSzPct val="25000"/>
              <a:buFont typeface="Corbel"/>
              <a:buNone/>
            </a:pPr>
            <a:r>
              <a:rPr b="0" i="0" lang="en-US" sz="2436" u="none" cap="none" strike="noStrike">
                <a:solidFill>
                  <a:schemeClr val="accent1"/>
                </a:solidFill>
                <a:latin typeface="Corbel"/>
                <a:ea typeface="Corbel"/>
                <a:cs typeface="Corbel"/>
                <a:sym typeface="Corbel"/>
              </a:rPr>
              <a:t>combines de-correlated trees, where each tree is built from a bootstrap sample and node splits are calculated from random feature subsets</a:t>
            </a:r>
          </a:p>
          <a:p>
            <a:pPr indent="0" lvl="0" marL="0" marR="0" rtl="0" algn="l">
              <a:lnSpc>
                <a:spcPct val="90000"/>
              </a:lnSpc>
              <a:spcBef>
                <a:spcPts val="800"/>
              </a:spcBef>
              <a:spcAft>
                <a:spcPts val="0"/>
              </a:spcAft>
              <a:buClr>
                <a:schemeClr val="accent1"/>
              </a:buClr>
              <a:buSzPct val="25000"/>
              <a:buFont typeface="Corbel"/>
              <a:buNone/>
            </a:pPr>
            <a:r>
              <a:rPr b="0" i="0" lang="en-US" sz="2436" u="none" cap="none" strike="noStrike">
                <a:solidFill>
                  <a:schemeClr val="accent1"/>
                </a:solidFill>
                <a:latin typeface="Corbel"/>
                <a:ea typeface="Corbel"/>
                <a:cs typeface="Corbel"/>
                <a:sym typeface="Corbel"/>
              </a:rPr>
              <a:t>Ensemble Model</a:t>
            </a:r>
          </a:p>
          <a:p>
            <a:pPr indent="76200" lvl="0" marL="0" marR="0" rtl="0" algn="l">
              <a:lnSpc>
                <a:spcPct val="90000"/>
              </a:lnSpc>
              <a:spcBef>
                <a:spcPts val="800"/>
              </a:spcBef>
              <a:spcAft>
                <a:spcPts val="0"/>
              </a:spcAft>
              <a:buClr>
                <a:schemeClr val="accent1"/>
              </a:buClr>
              <a:buSzPct val="25000"/>
              <a:buFont typeface="Corbel"/>
              <a:buNone/>
            </a:pPr>
            <a:r>
              <a:rPr b="0" i="0" lang="en-US" sz="2436" u="none" cap="none" strike="noStrike">
                <a:solidFill>
                  <a:schemeClr val="accent1"/>
                </a:solidFill>
                <a:latin typeface="Corbel"/>
                <a:ea typeface="Corbel"/>
                <a:cs typeface="Corbel"/>
                <a:sym typeface="Corbel"/>
              </a:rPr>
              <a:t>combine predictions of several models in order to improve the accuracy (decrease bias) and robustness (decrease variance) over a single model</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descr="Shape 319" id="634" name="Shape 634"/>
          <p:cNvSpPr txBox="1"/>
          <p:nvPr>
            <p:ph type="title"/>
          </p:nvPr>
        </p:nvSpPr>
        <p:spPr>
          <a:xfrm>
            <a:off x="238539" y="36512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Build model</a:t>
            </a:r>
          </a:p>
        </p:txBody>
      </p:sp>
      <p:pic>
        <p:nvPicPr>
          <p:cNvPr descr="Shape 320" id="635" name="Shape 635"/>
          <p:cNvPicPr preferRelativeResize="0"/>
          <p:nvPr/>
        </p:nvPicPr>
        <p:blipFill rotWithShape="1">
          <a:blip r:embed="rId3">
            <a:alphaModFix/>
          </a:blip>
          <a:srcRect b="0" l="0" r="0" t="0"/>
          <a:stretch/>
        </p:blipFill>
        <p:spPr>
          <a:xfrm>
            <a:off x="152400" y="2068474"/>
            <a:ext cx="8786757" cy="21565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descr="Content Placeholder 2" id="145" name="Shape 145"/>
          <p:cNvSpPr txBox="1"/>
          <p:nvPr>
            <p:ph idx="1" type="body"/>
          </p:nvPr>
        </p:nvSpPr>
        <p:spPr>
          <a:xfrm>
            <a:off x="238539" y="1812925"/>
            <a:ext cx="8664438" cy="4215411"/>
          </a:xfrm>
          <a:prstGeom prst="rect">
            <a:avLst/>
          </a:prstGeom>
          <a:noFill/>
          <a:ln>
            <a:noFill/>
          </a:ln>
        </p:spPr>
        <p:txBody>
          <a:bodyPr anchorCtr="0" anchor="t" bIns="45700" lIns="45700" rIns="45700" wrap="square" tIns="45700">
            <a:noAutofit/>
          </a:bodyPr>
          <a:lstStyle/>
          <a:p>
            <a:pPr indent="-308609" lvl="0" marL="308609" marR="0" rtl="0" algn="l">
              <a:lnSpc>
                <a:spcPct val="90000"/>
              </a:lnSpc>
              <a:spcBef>
                <a:spcPts val="0"/>
              </a:spcBef>
              <a:spcAft>
                <a:spcPts val="0"/>
              </a:spcAft>
              <a:buClr>
                <a:schemeClr val="accent1"/>
              </a:buClr>
              <a:buSzPct val="98136"/>
              <a:buFont typeface="Arial"/>
              <a:buChar char="•"/>
            </a:pPr>
            <a:r>
              <a:rPr b="1" i="0" lang="en-US" sz="2159" u="none" cap="none" strike="noStrike">
                <a:solidFill>
                  <a:schemeClr val="accent1"/>
                </a:solidFill>
                <a:latin typeface="Arial"/>
                <a:ea typeface="Arial"/>
                <a:cs typeface="Arial"/>
                <a:sym typeface="Arial"/>
              </a:rPr>
              <a:t>Is the evolution of the </a:t>
            </a:r>
            <a:r>
              <a:rPr b="1" i="1" lang="en-US" sz="2159" u="none" cap="none" strike="noStrike">
                <a:solidFill>
                  <a:schemeClr val="accent1"/>
                </a:solidFill>
                <a:latin typeface="Arial"/>
                <a:ea typeface="Arial"/>
                <a:cs typeface="Arial"/>
                <a:sym typeface="Arial"/>
              </a:rPr>
              <a:t>IPython Notebook</a:t>
            </a:r>
            <a:r>
              <a:rPr b="1" i="0" lang="en-US" sz="2159" u="none" cap="none" strike="noStrike">
                <a:solidFill>
                  <a:schemeClr val="accent1"/>
                </a:solidFill>
                <a:latin typeface="Arial"/>
                <a:ea typeface="Arial"/>
                <a:cs typeface="Arial"/>
                <a:sym typeface="Arial"/>
              </a:rPr>
              <a:t> into a language agnostic computing environment supporting 60+ programming languages including Python, R, Julia, and many others.</a:t>
            </a:r>
          </a:p>
          <a:p>
            <a:pPr indent="0" lvl="0" marL="0" marR="0" rtl="0" algn="l">
              <a:lnSpc>
                <a:spcPct val="90000"/>
              </a:lnSpc>
              <a:spcBef>
                <a:spcPts val="900"/>
              </a:spcBef>
              <a:spcAft>
                <a:spcPts val="0"/>
              </a:spcAft>
              <a:buClr>
                <a:schemeClr val="accent1"/>
              </a:buClr>
              <a:buSzPct val="25000"/>
              <a:buFont typeface="Arial"/>
              <a:buNone/>
            </a:pPr>
            <a:r>
              <a:t/>
            </a:r>
            <a:endParaRPr b="1" i="0" sz="2159" u="none" cap="none" strike="noStrike">
              <a:solidFill>
                <a:schemeClr val="accent1"/>
              </a:solidFill>
              <a:latin typeface="Arial"/>
              <a:ea typeface="Arial"/>
              <a:cs typeface="Arial"/>
              <a:sym typeface="Arial"/>
            </a:endParaRPr>
          </a:p>
          <a:p>
            <a:pPr indent="-308609" lvl="0" marL="308609" marR="0" rtl="0" algn="l">
              <a:lnSpc>
                <a:spcPct val="90000"/>
              </a:lnSpc>
              <a:spcBef>
                <a:spcPts val="900"/>
              </a:spcBef>
              <a:spcAft>
                <a:spcPts val="0"/>
              </a:spcAft>
              <a:buClr>
                <a:schemeClr val="accent1"/>
              </a:buClr>
              <a:buSzPct val="98136"/>
              <a:buFont typeface="Arial"/>
              <a:buChar char="•"/>
            </a:pPr>
            <a:r>
              <a:rPr b="1" i="0" lang="en-US" sz="2159" u="none" cap="none" strike="noStrike">
                <a:solidFill>
                  <a:schemeClr val="accent1"/>
                </a:solidFill>
                <a:latin typeface="Arial"/>
                <a:ea typeface="Arial"/>
                <a:cs typeface="Arial"/>
                <a:sym typeface="Arial"/>
              </a:rPr>
              <a:t>A digital “document” that gives you a way to record your thoughts, CODE, and visualizations in a single place</a:t>
            </a:r>
          </a:p>
          <a:p>
            <a:pPr indent="0" lvl="0" marL="0" marR="0" rtl="0" algn="l">
              <a:lnSpc>
                <a:spcPct val="90000"/>
              </a:lnSpc>
              <a:spcBef>
                <a:spcPts val="900"/>
              </a:spcBef>
              <a:spcAft>
                <a:spcPts val="0"/>
              </a:spcAft>
              <a:buClr>
                <a:schemeClr val="accent1"/>
              </a:buClr>
              <a:buSzPct val="25000"/>
              <a:buFont typeface="Arial"/>
              <a:buNone/>
            </a:pPr>
            <a:r>
              <a:t/>
            </a:r>
            <a:endParaRPr b="1" i="0" sz="2159" u="none" cap="none" strike="noStrike">
              <a:solidFill>
                <a:schemeClr val="accent1"/>
              </a:solidFill>
              <a:latin typeface="Arial"/>
              <a:ea typeface="Arial"/>
              <a:cs typeface="Arial"/>
              <a:sym typeface="Arial"/>
            </a:endParaRPr>
          </a:p>
          <a:p>
            <a:pPr indent="-308609" lvl="0" marL="308609" marR="0" rtl="0" algn="l">
              <a:lnSpc>
                <a:spcPct val="90000"/>
              </a:lnSpc>
              <a:spcBef>
                <a:spcPts val="900"/>
              </a:spcBef>
              <a:spcAft>
                <a:spcPts val="0"/>
              </a:spcAft>
              <a:buClr>
                <a:schemeClr val="accent1"/>
              </a:buClr>
              <a:buSzPct val="98136"/>
              <a:buFont typeface="Arial"/>
              <a:buChar char="•"/>
            </a:pPr>
            <a:r>
              <a:rPr b="1" i="0" lang="en-US" sz="2159" u="none" cap="none" strike="noStrike">
                <a:solidFill>
                  <a:schemeClr val="accent1"/>
                </a:solidFill>
                <a:latin typeface="Arial"/>
                <a:ea typeface="Arial"/>
                <a:cs typeface="Arial"/>
                <a:sym typeface="Arial"/>
              </a:rPr>
              <a:t>A tool to explore, understand, communicate, and tell stories about your data in a systematic and reproducible way</a:t>
            </a:r>
          </a:p>
          <a:p>
            <a:pPr indent="0" lvl="0" marL="0" marR="0" rtl="0" algn="l">
              <a:lnSpc>
                <a:spcPct val="90000"/>
              </a:lnSpc>
              <a:spcBef>
                <a:spcPts val="900"/>
              </a:spcBef>
              <a:spcAft>
                <a:spcPts val="0"/>
              </a:spcAft>
              <a:buClr>
                <a:schemeClr val="accent1"/>
              </a:buClr>
              <a:buSzPct val="25000"/>
              <a:buFont typeface="Arial"/>
              <a:buNone/>
            </a:pPr>
            <a:r>
              <a:t/>
            </a:r>
            <a:endParaRPr b="1" i="0" sz="2159" u="none" cap="none" strike="noStrike">
              <a:solidFill>
                <a:schemeClr val="accent1"/>
              </a:solidFill>
              <a:latin typeface="Arial"/>
              <a:ea typeface="Arial"/>
              <a:cs typeface="Arial"/>
              <a:sym typeface="Arial"/>
            </a:endParaRPr>
          </a:p>
          <a:p>
            <a:pPr indent="-308609" lvl="0" marL="308609" marR="0" rtl="0" algn="l">
              <a:lnSpc>
                <a:spcPct val="90000"/>
              </a:lnSpc>
              <a:spcBef>
                <a:spcPts val="900"/>
              </a:spcBef>
              <a:spcAft>
                <a:spcPts val="0"/>
              </a:spcAft>
              <a:buClr>
                <a:srgbClr val="FFFFFF"/>
              </a:buClr>
              <a:buSzPct val="98136"/>
              <a:buFont typeface="Arial"/>
              <a:buChar char="•"/>
            </a:pPr>
            <a:r>
              <a:rPr b="1" i="0" lang="en-US" sz="2159" u="none" cap="none" strike="noStrike">
                <a:solidFill>
                  <a:srgbClr val="FFFFFF"/>
                </a:solidFill>
                <a:latin typeface="Arial"/>
                <a:ea typeface="Arial"/>
                <a:cs typeface="Arial"/>
                <a:sym typeface="Arial"/>
              </a:rPr>
              <a:t>Provides access to many, many Python libraries</a:t>
            </a:r>
          </a:p>
        </p:txBody>
      </p:sp>
      <p:sp>
        <p:nvSpPr>
          <p:cNvPr descr="Shape 275" id="146" name="Shape 146"/>
          <p:cNvSpPr/>
          <p:nvPr/>
        </p:nvSpPr>
        <p:spPr>
          <a:xfrm>
            <a:off x="238539" y="-79375"/>
            <a:ext cx="8664438" cy="1325564"/>
          </a:xfrm>
          <a:prstGeom prst="rect">
            <a:avLst/>
          </a:prstGeom>
          <a:noFill/>
          <a:ln>
            <a:noFill/>
          </a:ln>
        </p:spPr>
        <p:txBody>
          <a:bodyPr anchorCtr="0" anchor="b" bIns="45700" lIns="45700" rIns="45700" wrap="square" tIns="45700">
            <a:noAutofit/>
          </a:bodyPr>
          <a:lstStyle/>
          <a:p>
            <a:pPr indent="0" lvl="0" marL="0" marR="0" rtl="0" algn="ctr">
              <a:lnSpc>
                <a:spcPct val="90000"/>
              </a:lnSpc>
              <a:spcBef>
                <a:spcPts val="0"/>
              </a:spcBef>
              <a:spcAft>
                <a:spcPts val="0"/>
              </a:spcAft>
              <a:buClr>
                <a:srgbClr val="0E4A76"/>
              </a:buClr>
              <a:buSzPct val="25000"/>
              <a:buFont typeface="Source Sans Pro"/>
              <a:buNone/>
            </a:pPr>
            <a:r>
              <a:rPr b="1" i="0" lang="en-US" sz="3600" u="none" cap="none" strike="noStrike">
                <a:solidFill>
                  <a:srgbClr val="0E4A76"/>
                </a:solidFill>
                <a:latin typeface="Source Sans Pro"/>
                <a:ea typeface="Source Sans Pro"/>
                <a:cs typeface="Source Sans Pro"/>
                <a:sym typeface="Source Sans Pro"/>
              </a:rPr>
              <a:t>Jupyter Notebook</a:t>
            </a:r>
          </a:p>
        </p:txBody>
      </p:sp>
    </p:spTree>
  </p:cSld>
  <p:clrMapOvr>
    <a:masterClrMapping/>
  </p:clrMapOvr>
</p:sld>
</file>

<file path=ppt/theme/theme1.xml><?xml version="1.0" encoding="utf-8"?>
<a:theme xmlns:a="http://schemas.openxmlformats.org/drawingml/2006/main" xmlns:r="http://schemas.openxmlformats.org/officeDocument/2006/relationships" name="AnitaBorg">
  <a:themeElements>
    <a:clrScheme name="AnitaBorg">
      <a:dk1>
        <a:srgbClr val="0C141A"/>
      </a:dk1>
      <a:lt1>
        <a:srgbClr val="FFFFFF"/>
      </a:lt1>
      <a:dk2>
        <a:srgbClr val="A7A7A7"/>
      </a:dk2>
      <a:lt2>
        <a:srgbClr val="535353"/>
      </a:lt2>
      <a:accent1>
        <a:srgbClr val="46ABE5"/>
      </a:accent1>
      <a:accent2>
        <a:srgbClr val="870E5D"/>
      </a:accent2>
      <a:accent3>
        <a:srgbClr val="E9292A"/>
      </a:accent3>
      <a:accent4>
        <a:srgbClr val="76797B"/>
      </a:accent4>
      <a:accent5>
        <a:srgbClr val="B4D327"/>
      </a:accent5>
      <a:accent6>
        <a:srgbClr val="F4852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itaBorg">
  <a:themeElements>
    <a:clrScheme name="AnitaBorg">
      <a:dk1>
        <a:srgbClr val="000000"/>
      </a:dk1>
      <a:lt1>
        <a:srgbClr val="FFFFFF"/>
      </a:lt1>
      <a:dk2>
        <a:srgbClr val="A7A7A7"/>
      </a:dk2>
      <a:lt2>
        <a:srgbClr val="535353"/>
      </a:lt2>
      <a:accent1>
        <a:srgbClr val="46ABE5"/>
      </a:accent1>
      <a:accent2>
        <a:srgbClr val="870E5D"/>
      </a:accent2>
      <a:accent3>
        <a:srgbClr val="E9292A"/>
      </a:accent3>
      <a:accent4>
        <a:srgbClr val="76797B"/>
      </a:accent4>
      <a:accent5>
        <a:srgbClr val="B4D327"/>
      </a:accent5>
      <a:accent6>
        <a:srgbClr val="F4852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